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11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4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26"/>
  </p:handoutMasterIdLst>
  <p:sldIdLst>
    <p:sldId id="349" r:id="rId3"/>
    <p:sldId id="350" r:id="rId5"/>
    <p:sldId id="351" r:id="rId6"/>
    <p:sldId id="352" r:id="rId7"/>
    <p:sldId id="353" r:id="rId8"/>
    <p:sldId id="354" r:id="rId9"/>
    <p:sldId id="356" r:id="rId10"/>
    <p:sldId id="355" r:id="rId11"/>
    <p:sldId id="357" r:id="rId12"/>
    <p:sldId id="358" r:id="rId13"/>
    <p:sldId id="359" r:id="rId14"/>
    <p:sldId id="360" r:id="rId15"/>
    <p:sldId id="362" r:id="rId16"/>
    <p:sldId id="361" r:id="rId17"/>
    <p:sldId id="363" r:id="rId18"/>
    <p:sldId id="364" r:id="rId19"/>
    <p:sldId id="365" r:id="rId20"/>
    <p:sldId id="366" r:id="rId21"/>
    <p:sldId id="367" r:id="rId22"/>
    <p:sldId id="368" r:id="rId23"/>
    <p:sldId id="369" r:id="rId24"/>
    <p:sldId id="370" r:id="rId25"/>
  </p:sldIdLst>
  <p:sldSz cx="12192000" cy="6858000" type="screen16x9"/>
  <p:notesSz cx="6858000" cy="9144000"/>
  <p:embeddedFontLst>
    <p:embeddedFont>
      <p:font typeface="Roboto" panose="02000000000000000000" charset="0"/>
      <p:regular r:id="rId32"/>
      <p:bold r:id="rId33"/>
      <p:italic r:id="rId34"/>
    </p:embeddedFont>
    <p:embeddedFont>
      <p:font typeface="微软雅黑" panose="020B0503020204020204" charset="-122"/>
      <p:regular r:id="rId35"/>
    </p:embeddedFont>
    <p:embeddedFont>
      <p:font typeface="Microsoft JhengHei UI Light" panose="020B0304030504040204" charset="-120"/>
      <p:regular r:id="rId36"/>
    </p:embeddedFont>
    <p:embeddedFont>
      <p:font typeface="Impact" panose="020B0806030902050204" pitchFamily="34" charset="0"/>
      <p:regular r:id="rId37"/>
    </p:embeddedFont>
    <p:embeddedFont>
      <p:font typeface="华文隶书" panose="02010800040101010101" pitchFamily="2" charset="-122"/>
      <p:regular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C3E7E"/>
    <a:srgbClr val="8F94A3"/>
    <a:srgbClr val="273863"/>
    <a:srgbClr val="2A4576"/>
    <a:srgbClr val="232851"/>
    <a:srgbClr val="F7AD41"/>
    <a:srgbClr val="A7968B"/>
    <a:srgbClr val="996633"/>
    <a:srgbClr val="3447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95" autoAdjust="0"/>
    <p:restoredTop sz="91035" autoAdjust="0"/>
  </p:normalViewPr>
  <p:slideViewPr>
    <p:cSldViewPr snapToGrid="0" showGuides="1">
      <p:cViewPr varScale="1">
        <p:scale>
          <a:sx n="98" d="100"/>
          <a:sy n="98" d="100"/>
        </p:scale>
        <p:origin x="48" y="48"/>
      </p:cViewPr>
      <p:guideLst>
        <p:guide orient="horz" pos="2160"/>
        <p:guide pos="384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9" Type="http://schemas.openxmlformats.org/officeDocument/2006/relationships/tags" Target="tags/tag114.xml"/><Relationship Id="rId38" Type="http://schemas.openxmlformats.org/officeDocument/2006/relationships/font" Target="fonts/font7.fntdata"/><Relationship Id="rId37" Type="http://schemas.openxmlformats.org/officeDocument/2006/relationships/font" Target="fonts/font6.fntdata"/><Relationship Id="rId36" Type="http://schemas.openxmlformats.org/officeDocument/2006/relationships/font" Target="fonts/font5.fntdata"/><Relationship Id="rId35" Type="http://schemas.openxmlformats.org/officeDocument/2006/relationships/font" Target="fonts/font4.fntdata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customXml" Target="../customXml/item1.xml"/><Relationship Id="rId30" Type="http://schemas.openxmlformats.org/officeDocument/2006/relationships/customXmlProps" Target="../customXml/itemProps113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8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Roboto" panose="02000000000000000000" charset="0"/>
              <a:ea typeface="思源黑体 Normal" panose="020B0400000000000000" charset="-122"/>
              <a:cs typeface="Roboto" panose="02000000000000000000" charset="0"/>
            </a:endParaRPr>
          </a:p>
        </p:txBody>
      </p:sp>
      <p:sp>
        <p:nvSpPr>
          <p:cNvPr id="1048859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Roboto" panose="02000000000000000000" charset="0"/>
              </a:rPr>
            </a:fld>
            <a:endParaRPr lang="zh-CN" altLang="en-US">
              <a:cs typeface="Roboto" panose="02000000000000000000" charset="0"/>
            </a:endParaRPr>
          </a:p>
        </p:txBody>
      </p:sp>
      <p:sp>
        <p:nvSpPr>
          <p:cNvPr id="1048860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Roboto" panose="02000000000000000000" charset="0"/>
              <a:ea typeface="思源黑体 Normal" panose="020B0400000000000000" charset="-122"/>
              <a:cs typeface="Roboto" panose="02000000000000000000" charset="0"/>
            </a:endParaRPr>
          </a:p>
        </p:txBody>
      </p:sp>
      <p:sp>
        <p:nvSpPr>
          <p:cNvPr id="1048861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Roboto" panose="02000000000000000000" charset="0"/>
              </a:rPr>
            </a:fld>
            <a:endParaRPr lang="zh-CN" altLang="en-US">
              <a:cs typeface="Roboto" panose="02000000000000000000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Normal" panose="020B0400000000000000" charset="-122"/>
                <a:ea typeface="思源黑体 Normal" panose="020B0400000000000000" charset="-122"/>
                <a:cs typeface="Roboto" panose="02000000000000000000" charset="0"/>
              </a:defRPr>
            </a:lvl1pPr>
          </a:lstStyle>
          <a:p>
            <a:endParaRPr lang="zh-CN" altLang="en-US"/>
          </a:p>
        </p:txBody>
      </p:sp>
      <p:sp>
        <p:nvSpPr>
          <p:cNvPr id="104885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Normal" panose="020B0400000000000000" charset="-122"/>
                <a:ea typeface="思源黑体 Normal" panose="020B0400000000000000" charset="-122"/>
                <a:cs typeface="Roboto" panose="02000000000000000000" charset="0"/>
              </a:defRPr>
            </a:lvl1pPr>
          </a:lstStyle>
          <a:p>
            <a:fld id="{E5DFE432-6270-47A7-847A-3BD3FDBD8C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5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885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85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Normal" panose="020B0400000000000000" charset="-122"/>
                <a:ea typeface="思源黑体 Normal" panose="020B0400000000000000" charset="-122"/>
                <a:cs typeface="Roboto" panose="02000000000000000000" charset="0"/>
              </a:defRPr>
            </a:lvl1pPr>
          </a:lstStyle>
          <a:p>
            <a:endParaRPr lang="zh-CN" altLang="en-US"/>
          </a:p>
        </p:txBody>
      </p:sp>
      <p:sp>
        <p:nvSpPr>
          <p:cNvPr id="104885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Normal" panose="020B0400000000000000" charset="-122"/>
                <a:ea typeface="思源黑体 Normal" panose="020B0400000000000000" charset="-122"/>
                <a:cs typeface="Roboto" panose="02000000000000000000" charset="0"/>
              </a:defRPr>
            </a:lvl1pPr>
          </a:lstStyle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charset="-122"/>
        <a:ea typeface="思源黑体 Normal" panose="020B0400000000000000" charset="-122"/>
        <a:cs typeface="Roboto" panose="02000000000000000000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charset="-122"/>
        <a:ea typeface="思源黑体 Normal" panose="020B0400000000000000" charset="-122"/>
        <a:cs typeface="Roboto" panose="02000000000000000000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charset="-122"/>
        <a:ea typeface="思源黑体 Normal" panose="020B0400000000000000" charset="-122"/>
        <a:cs typeface="Roboto" panose="02000000000000000000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charset="-122"/>
        <a:ea typeface="思源黑体 Normal" panose="020B0400000000000000" charset="-122"/>
        <a:cs typeface="Roboto" panose="02000000000000000000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charset="-122"/>
        <a:ea typeface="思源黑体 Normal" panose="020B0400000000000000" charset="-122"/>
        <a:cs typeface="Roboto" panose="02000000000000000000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6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6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0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9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9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1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1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1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11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2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3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5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5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8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8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9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9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9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9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7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7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82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2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83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3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8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3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1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18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8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75C99AB-A938-4B03-BD13-96093DAA8B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与封底">
    <p:bg>
      <p:bgPr>
        <a:noFill/>
        <a:effectLst/>
      </p:bgPr>
    </p:bg>
    <p:spTree>
      <p:nvGrpSpPr>
        <p:cNvPr id="1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4" name="矩形 1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  <p:pic>
        <p:nvPicPr>
          <p:cNvPr id="2097212" name="图片 10" descr="卡通人物&#10;&#10;中度可信度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04316" y="-255080"/>
            <a:ext cx="5143500" cy="6858000"/>
          </a:xfrm>
          <a:prstGeom prst="rect">
            <a:avLst/>
          </a:prstGeom>
        </p:spPr>
      </p:pic>
      <p:sp>
        <p:nvSpPr>
          <p:cNvPr id="1048835" name="矩形 3"/>
          <p:cNvSpPr/>
          <p:nvPr userDrawn="1"/>
        </p:nvSpPr>
        <p:spPr>
          <a:xfrm>
            <a:off x="0" y="4617359"/>
            <a:ext cx="12191999" cy="21279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  <p:sp>
        <p:nvSpPr>
          <p:cNvPr id="1048836" name="矩形 4"/>
          <p:cNvSpPr/>
          <p:nvPr userDrawn="1"/>
        </p:nvSpPr>
        <p:spPr>
          <a:xfrm>
            <a:off x="-2" y="4508279"/>
            <a:ext cx="12191999" cy="21816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  <p:sp>
        <p:nvSpPr>
          <p:cNvPr id="1048837" name="矩形 5"/>
          <p:cNvSpPr/>
          <p:nvPr userDrawn="1"/>
        </p:nvSpPr>
        <p:spPr>
          <a:xfrm>
            <a:off x="1" y="4786387"/>
            <a:ext cx="12191999" cy="876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  <p:sp>
        <p:nvSpPr>
          <p:cNvPr id="1048838" name="矩形 7"/>
          <p:cNvSpPr/>
          <p:nvPr userDrawn="1"/>
        </p:nvSpPr>
        <p:spPr>
          <a:xfrm>
            <a:off x="1" y="6540653"/>
            <a:ext cx="12191999" cy="31734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前言页">
    <p:spTree>
      <p:nvGrpSpPr>
        <p:cNvPr id="1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2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B2DA330-99E0-4B4D-9C61-82CFEE5A2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43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44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8E02866-32EA-4EDE-B1EF-E5D366E4A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B2DA330-99E0-4B4D-9C61-82CFEE5A2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51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52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8E02866-32EA-4EDE-B1EF-E5D366E4AC42}" type="slidenum">
              <a:rPr lang="zh-CN" altLang="en-US" smtClean="0"/>
            </a:fld>
            <a:endParaRPr lang="zh-CN" altLang="en-US"/>
          </a:p>
        </p:txBody>
      </p:sp>
      <p:sp>
        <p:nvSpPr>
          <p:cNvPr id="1048653" name="矩形 5"/>
          <p:cNvSpPr/>
          <p:nvPr userDrawn="1"/>
        </p:nvSpPr>
        <p:spPr>
          <a:xfrm>
            <a:off x="1" y="0"/>
            <a:ext cx="12192000" cy="17811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  <p:sp>
        <p:nvSpPr>
          <p:cNvPr id="1048654" name="矩形 6"/>
          <p:cNvSpPr/>
          <p:nvPr userDrawn="1"/>
        </p:nvSpPr>
        <p:spPr>
          <a:xfrm>
            <a:off x="1" y="1681890"/>
            <a:ext cx="12191999" cy="21816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  <p:sp>
        <p:nvSpPr>
          <p:cNvPr id="1048655" name="矩形 7"/>
          <p:cNvSpPr/>
          <p:nvPr userDrawn="1"/>
        </p:nvSpPr>
        <p:spPr>
          <a:xfrm>
            <a:off x="-2" y="1940561"/>
            <a:ext cx="12191999" cy="876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节标题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B2DA330-99E0-4B4D-9C61-82CFEE5A2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0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1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8E02866-32EA-4EDE-B1EF-E5D366E4AC42}" type="slidenum">
              <a:rPr lang="zh-CN" altLang="en-US" smtClean="0"/>
            </a:fld>
            <a:endParaRPr lang="zh-CN" altLang="en-US"/>
          </a:p>
        </p:txBody>
      </p:sp>
      <p:sp>
        <p:nvSpPr>
          <p:cNvPr id="1048611" name="矩形 6"/>
          <p:cNvSpPr/>
          <p:nvPr userDrawn="1"/>
        </p:nvSpPr>
        <p:spPr>
          <a:xfrm>
            <a:off x="1" y="0"/>
            <a:ext cx="12192000" cy="35179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  <p:sp>
        <p:nvSpPr>
          <p:cNvPr id="1048612" name="矩形 7"/>
          <p:cNvSpPr/>
          <p:nvPr userDrawn="1"/>
        </p:nvSpPr>
        <p:spPr>
          <a:xfrm>
            <a:off x="-2" y="3428999"/>
            <a:ext cx="12191999" cy="21816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  <p:sp>
        <p:nvSpPr>
          <p:cNvPr id="1048613" name="矩形 8"/>
          <p:cNvSpPr/>
          <p:nvPr userDrawn="1"/>
        </p:nvSpPr>
        <p:spPr>
          <a:xfrm>
            <a:off x="-5" y="3687670"/>
            <a:ext cx="12191999" cy="876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0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B2DA330-99E0-4B4D-9C61-82CFEE5A2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1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2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8E02866-32EA-4EDE-B1EF-E5D366E4A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9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B2DA330-99E0-4B4D-9C61-82CFEE5A2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40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4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8E02866-32EA-4EDE-B1EF-E5D366E4A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B2DA330-99E0-4B4D-9C61-82CFEE5A2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4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4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8E02866-32EA-4EDE-B1EF-E5D366E4AC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备用页">
    <p:spTree>
      <p:nvGrpSpPr>
        <p:cNvPr id="1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8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B2DA330-99E0-4B4D-9C61-82CFEE5A2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49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50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8E02866-32EA-4EDE-B1EF-E5D366E4AC42}" type="slidenum">
              <a:rPr lang="zh-CN" altLang="en-US" smtClean="0"/>
            </a:fld>
            <a:endParaRPr lang="zh-CN" altLang="en-US"/>
          </a:p>
        </p:txBody>
      </p:sp>
      <p:sp>
        <p:nvSpPr>
          <p:cNvPr id="1048851" name="矩形 4"/>
          <p:cNvSpPr/>
          <p:nvPr userDrawn="1"/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矩形 6"/>
          <p:cNvSpPr/>
          <p:nvPr userDrawn="1"/>
        </p:nvSpPr>
        <p:spPr>
          <a:xfrm>
            <a:off x="-12" y="0"/>
            <a:ext cx="12191999" cy="6857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Roboto" panose="02000000000000000000" charset="0"/>
            </a:endParaRPr>
          </a:p>
        </p:txBody>
      </p:sp>
      <p:sp>
        <p:nvSpPr>
          <p:cNvPr id="1048577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cs typeface="Roboto" panose="02000000000000000000" charset="0"/>
              </a:defRPr>
            </a:lvl1pPr>
          </a:lstStyle>
          <a:p>
            <a:fld id="{AB2DA330-99E0-4B4D-9C61-82CFEE5A2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8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cs typeface="Roboto" panose="02000000000000000000" charset="0"/>
              </a:defRPr>
            </a:lvl1pPr>
          </a:lstStyle>
          <a:p>
            <a:endParaRPr lang="zh-CN" altLang="en-US"/>
          </a:p>
        </p:txBody>
      </p:sp>
      <p:sp>
        <p:nvSpPr>
          <p:cNvPr id="104857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cs typeface="Roboto" panose="02000000000000000000" charset="0"/>
              </a:defRPr>
            </a:lvl1pPr>
          </a:lstStyle>
          <a:p>
            <a:fld id="{08E02866-32EA-4EDE-B1EF-E5D366E4AC4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>
    <p:random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image" Target="../media/image3.png"/><Relationship Id="rId7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0" Type="http://schemas.openxmlformats.org/officeDocument/2006/relationships/notesSlide" Target="../notesSlides/notesSlide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tags" Target="../tags/tag5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tags" Target="../tags/tag55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1" Type="http://schemas.openxmlformats.org/officeDocument/2006/relationships/tags" Target="../tags/tag56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26.png"/><Relationship Id="rId3" Type="http://schemas.openxmlformats.org/officeDocument/2006/relationships/tags" Target="../tags/tag58.xml"/><Relationship Id="rId2" Type="http://schemas.openxmlformats.org/officeDocument/2006/relationships/image" Target="../media/image7.png"/><Relationship Id="rId1" Type="http://schemas.openxmlformats.org/officeDocument/2006/relationships/tags" Target="../tags/tag5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3" Type="http://schemas.openxmlformats.org/officeDocument/2006/relationships/tags" Target="../tags/tag60.xml"/><Relationship Id="rId2" Type="http://schemas.openxmlformats.org/officeDocument/2006/relationships/image" Target="../media/image7.png"/><Relationship Id="rId1" Type="http://schemas.openxmlformats.org/officeDocument/2006/relationships/tags" Target="../tags/tag59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31.jpeg"/><Relationship Id="rId3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tags" Target="../tags/tag61.xml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tags" Target="../tags/tag63.xml"/><Relationship Id="rId3" Type="http://schemas.openxmlformats.org/officeDocument/2006/relationships/image" Target="../media/image4.jpeg"/><Relationship Id="rId2" Type="http://schemas.openxmlformats.org/officeDocument/2006/relationships/tags" Target="../tags/tag62.xml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image" Target="../media/image7.png"/><Relationship Id="rId1" Type="http://schemas.openxmlformats.org/officeDocument/2006/relationships/tags" Target="../tags/tag64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75.xml"/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1" Type="http://schemas.openxmlformats.org/officeDocument/2006/relationships/notesSlide" Target="../notesSlides/notesSlide17.xml"/><Relationship Id="rId30" Type="http://schemas.openxmlformats.org/officeDocument/2006/relationships/slideLayout" Target="../slideLayouts/slideLayout5.xml"/><Relationship Id="rId3" Type="http://schemas.openxmlformats.org/officeDocument/2006/relationships/tags" Target="../tags/tag69.xml"/><Relationship Id="rId29" Type="http://schemas.openxmlformats.org/officeDocument/2006/relationships/tags" Target="../tags/tag95.xml"/><Relationship Id="rId28" Type="http://schemas.openxmlformats.org/officeDocument/2006/relationships/tags" Target="../tags/tag94.xml"/><Relationship Id="rId27" Type="http://schemas.openxmlformats.org/officeDocument/2006/relationships/tags" Target="../tags/tag93.xml"/><Relationship Id="rId26" Type="http://schemas.openxmlformats.org/officeDocument/2006/relationships/tags" Target="../tags/tag92.xml"/><Relationship Id="rId25" Type="http://schemas.openxmlformats.org/officeDocument/2006/relationships/tags" Target="../tags/tag91.xml"/><Relationship Id="rId24" Type="http://schemas.openxmlformats.org/officeDocument/2006/relationships/tags" Target="../tags/tag90.xml"/><Relationship Id="rId23" Type="http://schemas.openxmlformats.org/officeDocument/2006/relationships/tags" Target="../tags/tag89.xml"/><Relationship Id="rId22" Type="http://schemas.openxmlformats.org/officeDocument/2006/relationships/tags" Target="../tags/tag88.xml"/><Relationship Id="rId21" Type="http://schemas.openxmlformats.org/officeDocument/2006/relationships/tags" Target="../tags/tag87.xml"/><Relationship Id="rId20" Type="http://schemas.openxmlformats.org/officeDocument/2006/relationships/tags" Target="../tags/tag86.xml"/><Relationship Id="rId2" Type="http://schemas.openxmlformats.org/officeDocument/2006/relationships/image" Target="../media/image7.png"/><Relationship Id="rId19" Type="http://schemas.openxmlformats.org/officeDocument/2006/relationships/tags" Target="../tags/tag85.xml"/><Relationship Id="rId18" Type="http://schemas.openxmlformats.org/officeDocument/2006/relationships/tags" Target="../tags/tag84.xml"/><Relationship Id="rId17" Type="http://schemas.openxmlformats.org/officeDocument/2006/relationships/tags" Target="../tags/tag83.xml"/><Relationship Id="rId16" Type="http://schemas.openxmlformats.org/officeDocument/2006/relationships/tags" Target="../tags/tag82.xml"/><Relationship Id="rId15" Type="http://schemas.openxmlformats.org/officeDocument/2006/relationships/tags" Target="../tags/tag81.xml"/><Relationship Id="rId14" Type="http://schemas.openxmlformats.org/officeDocument/2006/relationships/tags" Target="../tags/tag80.xml"/><Relationship Id="rId13" Type="http://schemas.openxmlformats.org/officeDocument/2006/relationships/tags" Target="../tags/tag79.xml"/><Relationship Id="rId12" Type="http://schemas.openxmlformats.org/officeDocument/2006/relationships/tags" Target="../tags/tag78.xml"/><Relationship Id="rId11" Type="http://schemas.openxmlformats.org/officeDocument/2006/relationships/tags" Target="../tags/tag77.xml"/><Relationship Id="rId10" Type="http://schemas.openxmlformats.org/officeDocument/2006/relationships/tags" Target="../tags/tag76.xml"/><Relationship Id="rId1" Type="http://schemas.openxmlformats.org/officeDocument/2006/relationships/tags" Target="../tags/tag68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32.png"/><Relationship Id="rId2" Type="http://schemas.openxmlformats.org/officeDocument/2006/relationships/image" Target="../media/image7.png"/><Relationship Id="rId1" Type="http://schemas.openxmlformats.org/officeDocument/2006/relationships/tags" Target="../tags/tag9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5" Type="http://schemas.openxmlformats.org/officeDocument/2006/relationships/notesSlide" Target="../notesSlides/notesSlide2.xml"/><Relationship Id="rId14" Type="http://schemas.openxmlformats.org/officeDocument/2006/relationships/slideLayout" Target="../slideLayouts/slideLayout3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tags" Target="../tags/tag7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.png"/><Relationship Id="rId3" Type="http://schemas.openxmlformats.org/officeDocument/2006/relationships/tags" Target="../tags/tag97.xml"/><Relationship Id="rId2" Type="http://schemas.openxmlformats.org/officeDocument/2006/relationships/image" Target="../media/image6.png"/><Relationship Id="rId1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tags" Target="../tags/tag99.xml"/><Relationship Id="rId2" Type="http://schemas.openxmlformats.org/officeDocument/2006/relationships/image" Target="../media/image7.png"/><Relationship Id="rId13" Type="http://schemas.openxmlformats.org/officeDocument/2006/relationships/notesSlide" Target="../notesSlides/notesSlide20.xml"/><Relationship Id="rId12" Type="http://schemas.openxmlformats.org/officeDocument/2006/relationships/slideLayout" Target="../slideLayouts/slideLayout5.xml"/><Relationship Id="rId11" Type="http://schemas.openxmlformats.org/officeDocument/2006/relationships/tags" Target="../tags/tag106.xml"/><Relationship Id="rId10" Type="http://schemas.openxmlformats.org/officeDocument/2006/relationships/image" Target="../media/image33.png"/><Relationship Id="rId1" Type="http://schemas.openxmlformats.org/officeDocument/2006/relationships/tags" Target="../tags/tag98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image" Target="../media/image3.png"/><Relationship Id="rId7" Type="http://schemas.openxmlformats.org/officeDocument/2006/relationships/tags" Target="../tags/tag112.xml"/><Relationship Id="rId6" Type="http://schemas.openxmlformats.org/officeDocument/2006/relationships/image" Target="../media/image2.png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0" Type="http://schemas.openxmlformats.org/officeDocument/2006/relationships/notesSlide" Target="../notesSlides/notesSlide21.xml"/><Relationship Id="rId1" Type="http://schemas.openxmlformats.org/officeDocument/2006/relationships/tags" Target="../tags/tag107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.png"/><Relationship Id="rId3" Type="http://schemas.openxmlformats.org/officeDocument/2006/relationships/tags" Target="../tags/tag18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tags" Target="../tags/tag23.xml"/><Relationship Id="rId7" Type="http://schemas.openxmlformats.org/officeDocument/2006/relationships/image" Target="../media/image9.png"/><Relationship Id="rId6" Type="http://schemas.openxmlformats.org/officeDocument/2006/relationships/tags" Target="../tags/tag22.xml"/><Relationship Id="rId5" Type="http://schemas.openxmlformats.org/officeDocument/2006/relationships/image" Target="../media/image8.png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image" Target="../media/image7.png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5.xml"/><Relationship Id="rId1" Type="http://schemas.openxmlformats.org/officeDocument/2006/relationships/tags" Target="../tags/tag1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tags" Target="../tags/tag28.xml"/><Relationship Id="rId7" Type="http://schemas.openxmlformats.org/officeDocument/2006/relationships/image" Target="../media/image9.png"/><Relationship Id="rId6" Type="http://schemas.openxmlformats.org/officeDocument/2006/relationships/tags" Target="../tags/tag27.xml"/><Relationship Id="rId5" Type="http://schemas.openxmlformats.org/officeDocument/2006/relationships/image" Target="../media/image8.png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image" Target="../media/image7.png"/><Relationship Id="rId11" Type="http://schemas.openxmlformats.org/officeDocument/2006/relationships/notesSlide" Target="../notesSlides/notesSlide5.xml"/><Relationship Id="rId10" Type="http://schemas.openxmlformats.org/officeDocument/2006/relationships/slideLayout" Target="../slideLayouts/slideLayout5.xml"/><Relationship Id="rId1" Type="http://schemas.openxmlformats.org/officeDocument/2006/relationships/tags" Target="../tags/tag24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.png"/><Relationship Id="rId3" Type="http://schemas.openxmlformats.org/officeDocument/2006/relationships/tags" Target="../tags/tag29.xml"/><Relationship Id="rId2" Type="http://schemas.openxmlformats.org/officeDocument/2006/relationships/image" Target="../media/image6.png"/><Relationship Id="rId1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5" Type="http://schemas.openxmlformats.org/officeDocument/2006/relationships/notesSlide" Target="../notesSlides/notesSlide7.xml"/><Relationship Id="rId24" Type="http://schemas.openxmlformats.org/officeDocument/2006/relationships/slideLayout" Target="../slideLayouts/slideLayout5.xml"/><Relationship Id="rId23" Type="http://schemas.openxmlformats.org/officeDocument/2006/relationships/image" Target="../media/image7.png"/><Relationship Id="rId22" Type="http://schemas.openxmlformats.org/officeDocument/2006/relationships/tags" Target="../tags/tag51.xml"/><Relationship Id="rId21" Type="http://schemas.openxmlformats.org/officeDocument/2006/relationships/tags" Target="../tags/tag50.xml"/><Relationship Id="rId20" Type="http://schemas.openxmlformats.org/officeDocument/2006/relationships/tags" Target="../tags/tag49.xml"/><Relationship Id="rId2" Type="http://schemas.openxmlformats.org/officeDocument/2006/relationships/tags" Target="../tags/tag31.xml"/><Relationship Id="rId19" Type="http://schemas.openxmlformats.org/officeDocument/2006/relationships/tags" Target="../tags/tag48.xml"/><Relationship Id="rId18" Type="http://schemas.openxmlformats.org/officeDocument/2006/relationships/tags" Target="../tags/tag47.xml"/><Relationship Id="rId17" Type="http://schemas.openxmlformats.org/officeDocument/2006/relationships/tags" Target="../tags/tag46.xml"/><Relationship Id="rId16" Type="http://schemas.openxmlformats.org/officeDocument/2006/relationships/tags" Target="../tags/tag45.xml"/><Relationship Id="rId15" Type="http://schemas.openxmlformats.org/officeDocument/2006/relationships/tags" Target="../tags/tag44.xml"/><Relationship Id="rId14" Type="http://schemas.openxmlformats.org/officeDocument/2006/relationships/tags" Target="../tags/tag43.xml"/><Relationship Id="rId13" Type="http://schemas.openxmlformats.org/officeDocument/2006/relationships/tags" Target="../tags/tag42.xml"/><Relationship Id="rId12" Type="http://schemas.openxmlformats.org/officeDocument/2006/relationships/tags" Target="../tags/tag41.xml"/><Relationship Id="rId11" Type="http://schemas.openxmlformats.org/officeDocument/2006/relationships/tags" Target="../tags/tag40.xml"/><Relationship Id="rId10" Type="http://schemas.openxmlformats.org/officeDocument/2006/relationships/tags" Target="../tags/tag39.xml"/><Relationship Id="rId1" Type="http://schemas.openxmlformats.org/officeDocument/2006/relationships/tags" Target="../tags/tag30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tags" Target="../tags/tag52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.xml"/><Relationship Id="rId8" Type="http://schemas.openxmlformats.org/officeDocument/2006/relationships/image" Target="../media/image7.png"/><Relationship Id="rId7" Type="http://schemas.openxmlformats.org/officeDocument/2006/relationships/tags" Target="../tags/tag5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0" Type="http://schemas.openxmlformats.org/officeDocument/2006/relationships/notesSlide" Target="../notesSlides/notesSlide8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矩形 4"/>
          <p:cNvSpPr/>
          <p:nvPr/>
        </p:nvSpPr>
        <p:spPr>
          <a:xfrm>
            <a:off x="0" y="-27940"/>
            <a:ext cx="12284710" cy="4628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57" name="矩形 7"/>
          <p:cNvSpPr/>
          <p:nvPr/>
        </p:nvSpPr>
        <p:spPr>
          <a:xfrm>
            <a:off x="-67310" y="4600575"/>
            <a:ext cx="12306300" cy="156845"/>
          </a:xfrm>
          <a:prstGeom prst="rect">
            <a:avLst/>
          </a:prstGeom>
          <a:solidFill>
            <a:srgbClr val="23285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58" name="矩形 8"/>
          <p:cNvSpPr/>
          <p:nvPr>
            <p:custDataLst>
              <p:tags r:id="rId1"/>
            </p:custDataLst>
          </p:nvPr>
        </p:nvSpPr>
        <p:spPr>
          <a:xfrm>
            <a:off x="-67310" y="4845685"/>
            <a:ext cx="12306300" cy="76200"/>
          </a:xfrm>
          <a:prstGeom prst="rect">
            <a:avLst/>
          </a:prstGeom>
          <a:solidFill>
            <a:srgbClr val="23285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59" name="矩形 9"/>
          <p:cNvSpPr/>
          <p:nvPr>
            <p:custDataLst>
              <p:tags r:id="rId2"/>
            </p:custDataLst>
          </p:nvPr>
        </p:nvSpPr>
        <p:spPr>
          <a:xfrm>
            <a:off x="-45085" y="6538595"/>
            <a:ext cx="12306300" cy="243840"/>
          </a:xfrm>
          <a:prstGeom prst="rect">
            <a:avLst/>
          </a:prstGeom>
          <a:solidFill>
            <a:srgbClr val="23285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660" name="文本框 12"/>
          <p:cNvSpPr txBox="1"/>
          <p:nvPr>
            <p:custDataLst>
              <p:tags r:id="rId3"/>
            </p:custDataLst>
          </p:nvPr>
        </p:nvSpPr>
        <p:spPr>
          <a:xfrm>
            <a:off x="984251" y="2037989"/>
            <a:ext cx="9398000" cy="243078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6600" dirty="0">
                <a:solidFill>
                  <a:schemeClr val="bg1"/>
                </a:solidFill>
                <a:latin typeface="+mj-ea"/>
                <a:ea typeface="+mj-ea"/>
                <a:cs typeface="Roboto" panose="02000000000000000000" charset="0"/>
              </a:rPr>
              <a:t>基于</a:t>
            </a:r>
            <a:r>
              <a:rPr lang="en-US" altLang="zh-CN" sz="6600" dirty="0">
                <a:solidFill>
                  <a:schemeClr val="bg1"/>
                </a:solidFill>
                <a:latin typeface="+mj-ea"/>
                <a:ea typeface="+mj-ea"/>
                <a:cs typeface="Roboto" panose="02000000000000000000" charset="0"/>
              </a:rPr>
              <a:t>MindSpore</a:t>
            </a:r>
            <a:r>
              <a:rPr lang="zh-CN" altLang="en-US" sz="6600" dirty="0">
                <a:solidFill>
                  <a:schemeClr val="bg1"/>
                </a:solidFill>
                <a:latin typeface="+mj-ea"/>
                <a:ea typeface="+mj-ea"/>
                <a:cs typeface="Roboto" panose="02000000000000000000" charset="0"/>
              </a:rPr>
              <a:t>的超市散装</a:t>
            </a:r>
            <a:endParaRPr lang="zh-CN" altLang="en-US" sz="6600" dirty="0">
              <a:solidFill>
                <a:schemeClr val="bg1"/>
              </a:solidFill>
              <a:latin typeface="+mj-ea"/>
              <a:ea typeface="+mj-ea"/>
              <a:cs typeface="Roboto" panose="02000000000000000000" charset="0"/>
            </a:endParaRPr>
          </a:p>
          <a:p>
            <a:pPr algn="ctr">
              <a:lnSpc>
                <a:spcPct val="110000"/>
              </a:lnSpc>
            </a:pPr>
            <a:r>
              <a:rPr lang="zh-CN" altLang="en-US" sz="6600" dirty="0">
                <a:solidFill>
                  <a:schemeClr val="bg1"/>
                </a:solidFill>
                <a:latin typeface="+mj-ea"/>
                <a:ea typeface="+mj-ea"/>
                <a:cs typeface="Roboto" panose="02000000000000000000" charset="0"/>
              </a:rPr>
              <a:t>蔬果自动识别及称重系统</a:t>
            </a:r>
            <a:endParaRPr lang="zh-CN" altLang="en-US" sz="6600" dirty="0">
              <a:solidFill>
                <a:schemeClr val="bg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sp>
        <p:nvSpPr>
          <p:cNvPr id="1048661" name="矩形: 圆角 71"/>
          <p:cNvSpPr/>
          <p:nvPr>
            <p:custDataLst>
              <p:tags r:id="rId4"/>
            </p:custDataLst>
          </p:nvPr>
        </p:nvSpPr>
        <p:spPr>
          <a:xfrm>
            <a:off x="4711700" y="5522912"/>
            <a:ext cx="6436996" cy="41465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指导教师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: </a:t>
            </a:r>
            <a:r>
              <a:rPr lang="zh-CN" altLang="en-US" dirty="0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迟宗正 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  </a:t>
            </a:r>
            <a:r>
              <a:rPr lang="zh-CN" altLang="en-US" dirty="0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汇报人：孟金辉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    2025.3.25         </a:t>
            </a:r>
            <a:endParaRPr lang="en-US" altLang="zh-CN" dirty="0">
              <a:solidFill>
                <a:schemeClr val="bg1"/>
              </a:solidFill>
              <a:latin typeface="+mn-ea"/>
              <a:cs typeface="Roboto" panose="02000000000000000000" charset="0"/>
              <a:sym typeface="+mn-ea"/>
            </a:endParaRPr>
          </a:p>
        </p:txBody>
      </p:sp>
      <p:pic>
        <p:nvPicPr>
          <p:cNvPr id="2097176" name="图片 15" descr="未标题-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r="73331" b="38551"/>
          <a:stretch>
            <a:fillRect/>
          </a:stretch>
        </p:blipFill>
        <p:spPr>
          <a:xfrm>
            <a:off x="3665220" y="-2936875"/>
            <a:ext cx="3362325" cy="5165090"/>
          </a:xfrm>
          <a:prstGeom prst="rect">
            <a:avLst/>
          </a:prstGeom>
        </p:spPr>
      </p:pic>
      <p:pic>
        <p:nvPicPr>
          <p:cNvPr id="2097177" name="图片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431665" y="6484620"/>
            <a:ext cx="3950335" cy="36766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23"/>
          <p:cNvGrpSpPr/>
          <p:nvPr/>
        </p:nvGrpSpPr>
        <p:grpSpPr>
          <a:xfrm>
            <a:off x="331599" y="222348"/>
            <a:ext cx="2357755" cy="398780"/>
            <a:chOff x="331599" y="222348"/>
            <a:chExt cx="2357755" cy="398780"/>
          </a:xfrm>
        </p:grpSpPr>
        <p:sp>
          <p:nvSpPr>
            <p:cNvPr id="1048636" name="矩形 2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637" name="文本框 25"/>
            <p:cNvSpPr txBox="1"/>
            <p:nvPr/>
          </p:nvSpPr>
          <p:spPr>
            <a:xfrm>
              <a:off x="474474" y="222348"/>
              <a:ext cx="2214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模型性能改进方案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69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89617" y="3623415"/>
            <a:ext cx="5789930" cy="4778375"/>
          </a:xfrm>
          <a:prstGeom prst="rect">
            <a:avLst/>
          </a:prstGeom>
        </p:spPr>
      </p:pic>
      <p:pic>
        <p:nvPicPr>
          <p:cNvPr id="2097170" name="图片 3"/>
          <p:cNvPicPr>
            <a:picLocks noChangeAspect="1"/>
          </p:cNvPicPr>
          <p:nvPr/>
        </p:nvPicPr>
        <p:blipFill>
          <a:blip r:embed="rId3"/>
          <a:srcRect r="-267" b="39819"/>
          <a:stretch>
            <a:fillRect/>
          </a:stretch>
        </p:blipFill>
        <p:spPr>
          <a:xfrm>
            <a:off x="4693325" y="974914"/>
            <a:ext cx="6724650" cy="1633256"/>
          </a:xfrm>
          <a:prstGeom prst="rect">
            <a:avLst/>
          </a:prstGeom>
        </p:spPr>
      </p:pic>
      <p:pic>
        <p:nvPicPr>
          <p:cNvPr id="2097171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878" y="3429000"/>
            <a:ext cx="4013364" cy="2845295"/>
          </a:xfrm>
          <a:prstGeom prst="rect">
            <a:avLst/>
          </a:prstGeom>
        </p:spPr>
      </p:pic>
      <p:sp>
        <p:nvSpPr>
          <p:cNvPr id="1048638" name="文本框 7"/>
          <p:cNvSpPr txBox="1"/>
          <p:nvPr/>
        </p:nvSpPr>
        <p:spPr>
          <a:xfrm>
            <a:off x="565150" y="1404856"/>
            <a:ext cx="3378200" cy="1005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继承重构</a:t>
            </a:r>
            <a:r>
              <a:rPr lang="en-US" altLang="zh-CN" dirty="0"/>
              <a:t>callback</a:t>
            </a:r>
            <a:r>
              <a:rPr lang="zh-CN" altLang="en-US" dirty="0"/>
              <a:t>类</a:t>
            </a:r>
            <a:r>
              <a:rPr lang="en-US" altLang="zh-CN" dirty="0"/>
              <a:t>,</a:t>
            </a:r>
            <a:r>
              <a:rPr lang="zh-CN" altLang="en-US" dirty="0"/>
              <a:t>自定义回调函数</a:t>
            </a:r>
            <a:r>
              <a:rPr lang="en-US" altLang="zh-CN" dirty="0"/>
              <a:t>,</a:t>
            </a:r>
            <a:r>
              <a:rPr lang="zh-CN" altLang="en-US" dirty="0"/>
              <a:t>实现模型识别准确率的可视化</a:t>
            </a:r>
            <a:r>
              <a:rPr lang="en-US" altLang="zh-CN" dirty="0"/>
              <a:t>,</a:t>
            </a:r>
            <a:r>
              <a:rPr lang="zh-CN" altLang="en-US" dirty="0"/>
              <a:t>更能贴近自身需求</a:t>
            </a:r>
            <a:endParaRPr lang="zh-CN" altLang="en-US" dirty="0"/>
          </a:p>
        </p:txBody>
      </p:sp>
      <p:sp>
        <p:nvSpPr>
          <p:cNvPr id="1048639" name="文本框 8"/>
          <p:cNvSpPr txBox="1"/>
          <p:nvPr/>
        </p:nvSpPr>
        <p:spPr>
          <a:xfrm>
            <a:off x="5346700" y="4020820"/>
            <a:ext cx="53816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保留最近</a:t>
            </a:r>
            <a:r>
              <a:rPr lang="en-US" altLang="zh-CN" dirty="0"/>
              <a:t>5</a:t>
            </a:r>
            <a:r>
              <a:rPr lang="zh-CN" altLang="en-US" dirty="0"/>
              <a:t>个迭代周期内的模型的</a:t>
            </a:r>
            <a:r>
              <a:rPr lang="zh-CN" altLang="en-US" dirty="0">
                <a:solidFill>
                  <a:srgbClr val="FF0000"/>
                </a:solidFill>
              </a:rPr>
              <a:t>检查点</a:t>
            </a:r>
            <a:r>
              <a:rPr lang="zh-CN" altLang="en-US" dirty="0"/>
              <a:t>文件</a:t>
            </a:r>
            <a:r>
              <a:rPr lang="en-US" altLang="zh-CN" dirty="0"/>
              <a:t>,</a:t>
            </a:r>
            <a:r>
              <a:rPr lang="zh-CN" altLang="en-US" dirty="0"/>
              <a:t>实现测试功能</a:t>
            </a:r>
            <a:r>
              <a:rPr lang="en-US" altLang="zh-CN" dirty="0"/>
              <a:t>,</a:t>
            </a:r>
            <a:r>
              <a:rPr lang="zh-CN" altLang="en-US" dirty="0"/>
              <a:t>可随时加载最新的检查点文件对模型进行评估</a:t>
            </a:r>
            <a:r>
              <a:rPr lang="en-US" altLang="zh-CN" dirty="0"/>
              <a:t>,</a:t>
            </a:r>
            <a:r>
              <a:rPr lang="zh-CN" altLang="en-US" dirty="0"/>
              <a:t>若测试结果不理想可</a:t>
            </a:r>
            <a:r>
              <a:rPr lang="zh-CN" altLang="en-US" dirty="0">
                <a:solidFill>
                  <a:srgbClr val="FF0000"/>
                </a:solidFill>
              </a:rPr>
              <a:t>对参数进行微调</a:t>
            </a:r>
            <a:r>
              <a:rPr lang="en-US" altLang="zh-CN" dirty="0"/>
              <a:t>,</a:t>
            </a:r>
            <a:r>
              <a:rPr lang="zh-CN" altLang="en-US" dirty="0"/>
              <a:t>从而提升模型性能</a:t>
            </a:r>
            <a:endParaRPr lang="zh-CN" altLang="en-US" dirty="0"/>
          </a:p>
        </p:txBody>
      </p:sp>
    </p:spTree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23"/>
          <p:cNvGrpSpPr/>
          <p:nvPr/>
        </p:nvGrpSpPr>
        <p:grpSpPr>
          <a:xfrm>
            <a:off x="331599" y="222348"/>
            <a:ext cx="1353463" cy="400110"/>
            <a:chOff x="331599" y="222348"/>
            <a:chExt cx="1353463" cy="400110"/>
          </a:xfrm>
        </p:grpSpPr>
        <p:sp>
          <p:nvSpPr>
            <p:cNvPr id="1048683" name="矩形 2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684" name="文本框 25"/>
            <p:cNvSpPr txBox="1"/>
            <p:nvPr/>
          </p:nvSpPr>
          <p:spPr>
            <a:xfrm>
              <a:off x="474474" y="222348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模型训练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83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89617" y="3623415"/>
            <a:ext cx="5789930" cy="4778375"/>
          </a:xfrm>
          <a:prstGeom prst="rect">
            <a:avLst/>
          </a:prstGeom>
        </p:spPr>
      </p:pic>
      <p:sp>
        <p:nvSpPr>
          <p:cNvPr id="1048685" name="文本框 22"/>
          <p:cNvSpPr txBox="1"/>
          <p:nvPr/>
        </p:nvSpPr>
        <p:spPr>
          <a:xfrm>
            <a:off x="666803" y="1241625"/>
            <a:ext cx="4305300" cy="7010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使用</a:t>
            </a:r>
            <a:r>
              <a:rPr lang="en-US" altLang="zh-CN" dirty="0" err="1"/>
              <a:t>LossMonitor,TimeMonitor</a:t>
            </a:r>
            <a:r>
              <a:rPr lang="zh-CN" altLang="en-US" dirty="0"/>
              <a:t>等多回调函数监测模型训练</a:t>
            </a:r>
            <a:r>
              <a:rPr lang="en-US" altLang="zh-CN" dirty="0"/>
              <a:t>,</a:t>
            </a:r>
            <a:r>
              <a:rPr lang="zh-CN" altLang="en-US" dirty="0"/>
              <a:t>使训练过程清晰明了</a:t>
            </a:r>
            <a:endParaRPr lang="zh-CN" altLang="en-US" dirty="0"/>
          </a:p>
        </p:txBody>
      </p:sp>
      <p:pic>
        <p:nvPicPr>
          <p:cNvPr id="2097184" name="图片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200" y="1016241"/>
            <a:ext cx="6643456" cy="990691"/>
          </a:xfrm>
          <a:prstGeom prst="rect">
            <a:avLst/>
          </a:prstGeom>
        </p:spPr>
      </p:pic>
      <p:sp>
        <p:nvSpPr>
          <p:cNvPr id="1048686" name="文本框 29"/>
          <p:cNvSpPr txBox="1"/>
          <p:nvPr/>
        </p:nvSpPr>
        <p:spPr>
          <a:xfrm>
            <a:off x="565163" y="2328590"/>
            <a:ext cx="2343150" cy="624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dirty="0">
                <a:solidFill>
                  <a:srgbClr val="0070C0"/>
                </a:solidFill>
              </a:rPr>
              <a:t>训练过程</a:t>
            </a:r>
            <a:endParaRPr lang="zh-CN" altLang="en-US" sz="3200" dirty="0">
              <a:solidFill>
                <a:srgbClr val="0070C0"/>
              </a:solidFill>
            </a:endParaRPr>
          </a:p>
        </p:txBody>
      </p:sp>
      <p:pic>
        <p:nvPicPr>
          <p:cNvPr id="2097185" name="图片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036" y="3623415"/>
            <a:ext cx="4165814" cy="1943200"/>
          </a:xfrm>
          <a:prstGeom prst="rect">
            <a:avLst/>
          </a:prstGeom>
        </p:spPr>
      </p:pic>
      <p:pic>
        <p:nvPicPr>
          <p:cNvPr id="2097186" name="图片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6860" y="3580141"/>
            <a:ext cx="4658841" cy="1991565"/>
          </a:xfrm>
          <a:prstGeom prst="rect">
            <a:avLst/>
          </a:prstGeom>
        </p:spPr>
      </p:pic>
      <p:pic>
        <p:nvPicPr>
          <p:cNvPr id="2097187" name="图片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9453" y="3098800"/>
            <a:ext cx="5781185" cy="2629395"/>
          </a:xfrm>
          <a:prstGeom prst="rect">
            <a:avLst/>
          </a:prstGeom>
        </p:spPr>
      </p:pic>
      <p:sp>
        <p:nvSpPr>
          <p:cNvPr id="1048687" name="文本框 36"/>
          <p:cNvSpPr txBox="1"/>
          <p:nvPr/>
        </p:nvSpPr>
        <p:spPr>
          <a:xfrm>
            <a:off x="474474" y="5643270"/>
            <a:ext cx="1866900" cy="3962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FF0000"/>
                </a:solidFill>
              </a:rPr>
              <a:t>第一轮</a:t>
            </a:r>
            <a:r>
              <a:rPr lang="en-US" altLang="zh-CN" dirty="0">
                <a:solidFill>
                  <a:srgbClr val="FF0000"/>
                </a:solidFill>
              </a:rPr>
              <a:t>,</a:t>
            </a:r>
            <a:r>
              <a:rPr lang="zh-CN" altLang="en-US" dirty="0">
                <a:solidFill>
                  <a:srgbClr val="FF0000"/>
                </a:solidFill>
              </a:rPr>
              <a:t>偏差较大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48688" name="文本框 38"/>
          <p:cNvSpPr txBox="1"/>
          <p:nvPr/>
        </p:nvSpPr>
        <p:spPr>
          <a:xfrm>
            <a:off x="8723124" y="5643270"/>
            <a:ext cx="1866900" cy="3962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FF0000"/>
                </a:solidFill>
              </a:rPr>
              <a:t>第七轮</a:t>
            </a:r>
            <a:r>
              <a:rPr lang="en-US" altLang="zh-CN" dirty="0">
                <a:solidFill>
                  <a:srgbClr val="FF0000"/>
                </a:solidFill>
              </a:rPr>
              <a:t>,</a:t>
            </a:r>
            <a:r>
              <a:rPr lang="zh-CN" altLang="en-US" dirty="0">
                <a:solidFill>
                  <a:srgbClr val="FF0000"/>
                </a:solidFill>
              </a:rPr>
              <a:t>仍有误差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48689" name="文本框 39"/>
          <p:cNvSpPr txBox="1"/>
          <p:nvPr/>
        </p:nvSpPr>
        <p:spPr>
          <a:xfrm>
            <a:off x="3619500" y="5854401"/>
            <a:ext cx="3625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dirty="0">
                <a:solidFill>
                  <a:srgbClr val="FF0000"/>
                </a:solidFill>
              </a:rPr>
              <a:t>第十五轮</a:t>
            </a:r>
            <a:r>
              <a:rPr lang="en-US" altLang="zh-CN" sz="2400" dirty="0">
                <a:solidFill>
                  <a:srgbClr val="FF0000"/>
                </a:solidFill>
              </a:rPr>
              <a:t>,</a:t>
            </a:r>
            <a:r>
              <a:rPr lang="zh-CN" altLang="en-US" sz="2400" dirty="0">
                <a:solidFill>
                  <a:srgbClr val="FF0000"/>
                </a:solidFill>
              </a:rPr>
              <a:t>基本吻合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1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486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86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97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97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97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86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48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486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97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97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971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97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486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486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486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48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87" grpId="0"/>
      <p:bldP spid="1048688" grpId="0"/>
      <p:bldP spid="104868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23"/>
          <p:cNvGrpSpPr/>
          <p:nvPr/>
        </p:nvGrpSpPr>
        <p:grpSpPr>
          <a:xfrm>
            <a:off x="331599" y="222348"/>
            <a:ext cx="1341755" cy="398780"/>
            <a:chOff x="331599" y="222348"/>
            <a:chExt cx="1341755" cy="398780"/>
          </a:xfrm>
        </p:grpSpPr>
        <p:sp>
          <p:nvSpPr>
            <p:cNvPr id="1048693" name="矩形 2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694" name="文本框 25"/>
            <p:cNvSpPr txBox="1"/>
            <p:nvPr/>
          </p:nvSpPr>
          <p:spPr>
            <a:xfrm>
              <a:off x="474474" y="222348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创新点一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88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89617" y="3623415"/>
            <a:ext cx="5789930" cy="4778375"/>
          </a:xfrm>
          <a:prstGeom prst="rect">
            <a:avLst/>
          </a:prstGeom>
        </p:spPr>
      </p:pic>
      <p:sp>
        <p:nvSpPr>
          <p:cNvPr id="1048695" name="文本框 1"/>
          <p:cNvSpPr txBox="1"/>
          <p:nvPr/>
        </p:nvSpPr>
        <p:spPr>
          <a:xfrm>
            <a:off x="421532" y="1089498"/>
            <a:ext cx="2555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rgbClr val="C00000"/>
                </a:solidFill>
              </a:rPr>
              <a:t>烂果识别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sp>
        <p:nvSpPr>
          <p:cNvPr id="1048696" name="文本框 2"/>
          <p:cNvSpPr txBox="1"/>
          <p:nvPr/>
        </p:nvSpPr>
        <p:spPr>
          <a:xfrm>
            <a:off x="817123" y="1718553"/>
            <a:ext cx="8262026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方案</a:t>
            </a:r>
            <a:r>
              <a:rPr lang="en-US" altLang="zh-CN" dirty="0"/>
              <a:t>1:</a:t>
            </a:r>
            <a:r>
              <a:rPr lang="zh-CN" altLang="en-US" dirty="0"/>
              <a:t>舍弃传统分类思想</a:t>
            </a:r>
            <a:r>
              <a:rPr lang="en-US" altLang="zh-CN" dirty="0"/>
              <a:t>,</a:t>
            </a:r>
            <a:r>
              <a:rPr lang="zh-CN" altLang="en-US" dirty="0"/>
              <a:t>设计新的算法进行识别（</a:t>
            </a:r>
            <a:r>
              <a:rPr lang="zh-CN" altLang="en-US" dirty="0">
                <a:solidFill>
                  <a:srgbClr val="FF0000"/>
                </a:solidFill>
              </a:rPr>
              <a:t>重点方向</a:t>
            </a:r>
            <a:r>
              <a:rPr lang="zh-CN" altLang="en-US" dirty="0"/>
              <a:t>）</a:t>
            </a:r>
            <a:endParaRPr lang="zh-CN" altLang="en-US" dirty="0"/>
          </a:p>
        </p:txBody>
      </p:sp>
      <p:sp>
        <p:nvSpPr>
          <p:cNvPr id="1048697" name="文本框 3"/>
          <p:cNvSpPr txBox="1"/>
          <p:nvPr/>
        </p:nvSpPr>
        <p:spPr>
          <a:xfrm>
            <a:off x="817123" y="2315183"/>
            <a:ext cx="7587575" cy="3962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方案</a:t>
            </a:r>
            <a:r>
              <a:rPr lang="en-US" altLang="zh-CN" dirty="0"/>
              <a:t>2:</a:t>
            </a:r>
            <a:r>
              <a:rPr lang="zh-CN" altLang="en-US" dirty="0"/>
              <a:t>延续分类思想</a:t>
            </a:r>
            <a:r>
              <a:rPr lang="en-US" altLang="zh-CN" dirty="0"/>
              <a:t>,</a:t>
            </a:r>
            <a:r>
              <a:rPr lang="zh-CN" altLang="en-US" dirty="0"/>
              <a:t>扩充数据集并添加新的标注再训练</a:t>
            </a:r>
            <a:endParaRPr lang="zh-CN" altLang="en-US" dirty="0"/>
          </a:p>
        </p:txBody>
      </p:sp>
      <p:sp>
        <p:nvSpPr>
          <p:cNvPr id="1048698" name="文本框 4"/>
          <p:cNvSpPr txBox="1"/>
          <p:nvPr/>
        </p:nvSpPr>
        <p:spPr>
          <a:xfrm>
            <a:off x="9372094" y="2771843"/>
            <a:ext cx="2502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rgbClr val="C00000"/>
                </a:solidFill>
              </a:rPr>
              <a:t>异物识别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sp>
        <p:nvSpPr>
          <p:cNvPr id="1048699" name="文本框 5"/>
          <p:cNvSpPr txBox="1"/>
          <p:nvPr/>
        </p:nvSpPr>
        <p:spPr>
          <a:xfrm>
            <a:off x="2369820" y="3623310"/>
            <a:ext cx="8742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方案</a:t>
            </a:r>
            <a:r>
              <a:rPr lang="en-US" altLang="zh-CN" dirty="0"/>
              <a:t>1:</a:t>
            </a:r>
            <a:r>
              <a:rPr lang="zh-CN" altLang="en-US" dirty="0"/>
              <a:t>同样扩充数据集</a:t>
            </a:r>
            <a:r>
              <a:rPr lang="en-US" altLang="zh-CN" dirty="0"/>
              <a:t>,</a:t>
            </a:r>
            <a:r>
              <a:rPr lang="zh-CN" altLang="en-US" dirty="0"/>
              <a:t>对可能出现的异物：如</a:t>
            </a:r>
            <a:r>
              <a:rPr lang="zh-CN" altLang="en-US" dirty="0">
                <a:solidFill>
                  <a:srgbClr val="FF0000"/>
                </a:solidFill>
              </a:rPr>
              <a:t>不同价格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FF0000"/>
                </a:solidFill>
              </a:rPr>
              <a:t>不同种类</a:t>
            </a:r>
            <a:r>
              <a:rPr lang="zh-CN" altLang="en-US" dirty="0"/>
              <a:t>的物品等进行识别</a:t>
            </a:r>
            <a:endParaRPr lang="zh-CN" altLang="en-US" dirty="0"/>
          </a:p>
        </p:txBody>
      </p:sp>
      <p:sp>
        <p:nvSpPr>
          <p:cNvPr id="1048700" name="文本框 6"/>
          <p:cNvSpPr txBox="1"/>
          <p:nvPr/>
        </p:nvSpPr>
        <p:spPr>
          <a:xfrm>
            <a:off x="7227570" y="4328160"/>
            <a:ext cx="3884930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方案</a:t>
            </a:r>
            <a:r>
              <a:rPr lang="en-US" altLang="zh-CN" dirty="0"/>
              <a:t>2:</a:t>
            </a:r>
            <a:r>
              <a:rPr lang="zh-CN" altLang="en-US" dirty="0"/>
              <a:t>对无法识别的物体即视为异物</a:t>
            </a:r>
            <a:endParaRPr lang="zh-CN" altLang="en-US" dirty="0"/>
          </a:p>
        </p:txBody>
      </p:sp>
      <p:sp>
        <p:nvSpPr>
          <p:cNvPr id="1048701" name="文本框 7"/>
          <p:cNvSpPr txBox="1"/>
          <p:nvPr/>
        </p:nvSpPr>
        <p:spPr>
          <a:xfrm>
            <a:off x="3860800" y="5059680"/>
            <a:ext cx="7167881" cy="3962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方案</a:t>
            </a:r>
            <a:r>
              <a:rPr lang="en-US" altLang="zh-CN"/>
              <a:t>3</a:t>
            </a:r>
            <a:r>
              <a:rPr lang="zh-CN" altLang="en-US"/>
              <a:t>：对获得的图像进行裁切，对裁切出的每块图像分别识别并比对</a:t>
            </a:r>
            <a:endParaRPr lang="zh-CN" altLang="en-US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2000"/>
                                        <p:tgtEl>
                                          <p:spTgt spid="1048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2000"/>
                                        <p:tgtEl>
                                          <p:spTgt spid="1048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048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5" grpId="0"/>
      <p:bldP spid="1048696" grpId="0"/>
      <p:bldP spid="1048697" grpId="0"/>
      <p:bldP spid="1048698" grpId="0"/>
      <p:bldP spid="1048700" grpId="0"/>
      <p:bldP spid="1048699" grpId="0"/>
      <p:bldP spid="104870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组合 23"/>
          <p:cNvGrpSpPr/>
          <p:nvPr/>
        </p:nvGrpSpPr>
        <p:grpSpPr>
          <a:xfrm>
            <a:off x="331599" y="222348"/>
            <a:ext cx="1341755" cy="398780"/>
            <a:chOff x="331599" y="222348"/>
            <a:chExt cx="1341755" cy="398780"/>
          </a:xfrm>
        </p:grpSpPr>
        <p:sp>
          <p:nvSpPr>
            <p:cNvPr id="1048712" name="矩形 2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713" name="文本框 25"/>
            <p:cNvSpPr txBox="1"/>
            <p:nvPr/>
          </p:nvSpPr>
          <p:spPr>
            <a:xfrm>
              <a:off x="474474" y="222348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创新点二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93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89617" y="3623415"/>
            <a:ext cx="5789930" cy="4778375"/>
          </a:xfrm>
          <a:prstGeom prst="rect">
            <a:avLst/>
          </a:prstGeom>
        </p:spPr>
      </p:pic>
      <p:sp>
        <p:nvSpPr>
          <p:cNvPr id="1048714" name="文本框 8"/>
          <p:cNvSpPr txBox="1"/>
          <p:nvPr/>
        </p:nvSpPr>
        <p:spPr>
          <a:xfrm>
            <a:off x="922020" y="622300"/>
            <a:ext cx="4500880" cy="6248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多设备协同</a:t>
            </a:r>
            <a:r>
              <a:rPr lang="en-US" altLang="zh-CN" sz="32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-HarmonyOS</a:t>
            </a:r>
            <a:endParaRPr lang="en-US" altLang="zh-CN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097194" name="图片 1" descr="0bc41291c0ca2c268566cccfdb3f4c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31470" y="1247140"/>
            <a:ext cx="7001510" cy="40093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31470" y="5470525"/>
            <a:ext cx="700151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在HarmonyOS中，底层已经帮我们实现了设备之间的组网、发现和连接，所以并不需要关心设备怎么通信，只需要调用底层封装好的接口，实现多设备协同就可以了。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716520" y="2375535"/>
            <a:ext cx="419354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核心技术支撑</a:t>
            </a:r>
            <a:endParaRPr lang="zh-CN" altLang="en-US"/>
          </a:p>
          <a:p>
            <a:r>
              <a:rPr lang="zh-CN" altLang="en-US"/>
              <a:t>1. 分布式软总线：作为设备互联的“神经系统”，提供统一的通信通道。</a:t>
            </a:r>
            <a:endParaRPr lang="zh-CN" altLang="en-US"/>
          </a:p>
          <a:p>
            <a:r>
              <a:rPr lang="zh-CN" altLang="en-US"/>
              <a:t>2. 分布式数据管理框架：让用户感知不到数据存储在哪个设备，实现“一处修改，多端同步”。</a:t>
            </a:r>
            <a:endParaRPr lang="zh-CN" altLang="en-US"/>
          </a:p>
        </p:txBody>
      </p:sp>
      <p:sp>
        <p:nvSpPr>
          <p:cNvPr id="1" name="圆角矩形 0"/>
          <p:cNvSpPr/>
          <p:nvPr/>
        </p:nvSpPr>
        <p:spPr>
          <a:xfrm>
            <a:off x="1185545" y="1365885"/>
            <a:ext cx="1353820" cy="2051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5774055" y="1353185"/>
            <a:ext cx="524510" cy="2051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42060" y="1353185"/>
            <a:ext cx="121158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900">
                <a:solidFill>
                  <a:schemeClr val="bg1"/>
                </a:solidFill>
              </a:rPr>
              <a:t>蔬果识别及称重系统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73420" y="1353185"/>
            <a:ext cx="52578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900">
                <a:solidFill>
                  <a:schemeClr val="bg1"/>
                </a:solidFill>
              </a:rPr>
              <a:t>控制端</a:t>
            </a:r>
            <a:endParaRPr lang="zh-CN" altLang="en-US" sz="9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1" grpId="0" animBg="1"/>
      <p:bldP spid="4" grpId="0" animBg="1"/>
      <p:bldP spid="5" grpId="0"/>
      <p:bldP spid="6" grpId="0"/>
      <p:bldP spid="1" grpId="1" animBg="1"/>
      <p:bldP spid="4" grpId="1" animBg="1"/>
      <p:bldP spid="5" grpId="1"/>
      <p:bldP spid="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组合 23"/>
          <p:cNvGrpSpPr/>
          <p:nvPr/>
        </p:nvGrpSpPr>
        <p:grpSpPr>
          <a:xfrm>
            <a:off x="188724" y="222348"/>
            <a:ext cx="1341755" cy="398780"/>
            <a:chOff x="331599" y="222348"/>
            <a:chExt cx="1341755" cy="398780"/>
          </a:xfrm>
        </p:grpSpPr>
        <p:sp>
          <p:nvSpPr>
            <p:cNvPr id="1048705" name="矩形 2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706" name="文本框 25"/>
            <p:cNvSpPr txBox="1"/>
            <p:nvPr/>
          </p:nvSpPr>
          <p:spPr>
            <a:xfrm>
              <a:off x="474474" y="222348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创新点三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89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89617" y="3623415"/>
            <a:ext cx="5789930" cy="4778375"/>
          </a:xfrm>
          <a:prstGeom prst="rect">
            <a:avLst/>
          </a:prstGeom>
        </p:spPr>
      </p:pic>
      <p:pic>
        <p:nvPicPr>
          <p:cNvPr id="2097190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7813" t="25493" r="48070" b="20631"/>
          <a:stretch>
            <a:fillRect/>
          </a:stretch>
        </p:blipFill>
        <p:spPr>
          <a:xfrm>
            <a:off x="331470" y="622300"/>
            <a:ext cx="5678170" cy="4067810"/>
          </a:xfrm>
          <a:prstGeom prst="rect">
            <a:avLst/>
          </a:prstGeom>
        </p:spPr>
      </p:pic>
      <p:sp>
        <p:nvSpPr>
          <p:cNvPr id="1048707" name="文本框 8"/>
          <p:cNvSpPr txBox="1"/>
          <p:nvPr/>
        </p:nvSpPr>
        <p:spPr>
          <a:xfrm>
            <a:off x="6746875" y="622300"/>
            <a:ext cx="4215130" cy="7010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目前，项目已基于</a:t>
            </a:r>
            <a:r>
              <a:rPr lang="en-US" altLang="zh-CN"/>
              <a:t>STM32</a:t>
            </a:r>
            <a:r>
              <a:rPr lang="zh-CN" altLang="en-US"/>
              <a:t>单片机实现了称重系统的硬件化配置</a:t>
            </a:r>
            <a:endParaRPr lang="zh-CN" altLang="en-US"/>
          </a:p>
        </p:txBody>
      </p:sp>
      <p:pic>
        <p:nvPicPr>
          <p:cNvPr id="2097191" name="图片 9"/>
          <p:cNvPicPr>
            <a:picLocks noChangeAspect="1"/>
          </p:cNvPicPr>
          <p:nvPr/>
        </p:nvPicPr>
        <p:blipFill>
          <a:blip r:embed="rId5"/>
          <a:srcRect l="19439" t="34896" r="47295" b="27852"/>
          <a:stretch>
            <a:fillRect/>
          </a:stretch>
        </p:blipFill>
        <p:spPr>
          <a:xfrm>
            <a:off x="6051550" y="1663700"/>
            <a:ext cx="5605780" cy="3531235"/>
          </a:xfrm>
          <a:prstGeom prst="rect">
            <a:avLst/>
          </a:prstGeom>
        </p:spPr>
      </p:pic>
      <p:pic>
        <p:nvPicPr>
          <p:cNvPr id="2097192" name="图片 10"/>
          <p:cNvPicPr>
            <a:picLocks noChangeAspect="1"/>
          </p:cNvPicPr>
          <p:nvPr/>
        </p:nvPicPr>
        <p:blipFill>
          <a:blip r:embed="rId6"/>
          <a:srcRect l="20703" t="34007" r="42899" b="20382"/>
          <a:stretch>
            <a:fillRect/>
          </a:stretch>
        </p:blipFill>
        <p:spPr>
          <a:xfrm>
            <a:off x="1320800" y="3552825"/>
            <a:ext cx="4688840" cy="3305175"/>
          </a:xfrm>
          <a:prstGeom prst="rect">
            <a:avLst/>
          </a:prstGeom>
        </p:spPr>
      </p:pic>
      <p:sp>
        <p:nvSpPr>
          <p:cNvPr id="1048708" name="文本框 11"/>
          <p:cNvSpPr txBox="1"/>
          <p:nvPr/>
        </p:nvSpPr>
        <p:spPr>
          <a:xfrm>
            <a:off x="6746875" y="5397500"/>
            <a:ext cx="4996815" cy="701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下一步的工作是将摄像与识别系统集成到硬件上</a:t>
            </a:r>
            <a:endParaRPr lang="zh-CN" altLang="en-US"/>
          </a:p>
          <a:p>
            <a:r>
              <a:rPr lang="zh-CN" altLang="en-US"/>
              <a:t>实现称重系统与识别系统的整合</a:t>
            </a:r>
            <a:endParaRPr lang="zh-CN" altLang="en-US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097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08" grpId="0"/>
      <p:bldP spid="1048708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组合 23"/>
          <p:cNvGrpSpPr/>
          <p:nvPr/>
        </p:nvGrpSpPr>
        <p:grpSpPr>
          <a:xfrm>
            <a:off x="331599" y="222348"/>
            <a:ext cx="2103755" cy="398780"/>
            <a:chOff x="331599" y="222348"/>
            <a:chExt cx="2103755" cy="398780"/>
          </a:xfrm>
        </p:grpSpPr>
        <p:sp>
          <p:nvSpPr>
            <p:cNvPr id="1048718" name="矩形 2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719" name="文本框 25"/>
            <p:cNvSpPr txBox="1"/>
            <p:nvPr/>
          </p:nvSpPr>
          <p:spPr>
            <a:xfrm>
              <a:off x="474474" y="222348"/>
              <a:ext cx="1960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实际应用与测试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95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89617" y="3623415"/>
            <a:ext cx="5789930" cy="4778375"/>
          </a:xfrm>
          <a:prstGeom prst="rect">
            <a:avLst/>
          </a:prstGeom>
        </p:spPr>
      </p:pic>
      <p:pic>
        <p:nvPicPr>
          <p:cNvPr id="2097196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7995" y="0"/>
            <a:ext cx="4104005" cy="5880735"/>
          </a:xfrm>
          <a:prstGeom prst="rect">
            <a:avLst/>
          </a:prstGeom>
        </p:spPr>
      </p:pic>
      <p:sp>
        <p:nvSpPr>
          <p:cNvPr id="1048721" name="文本框 9"/>
          <p:cNvSpPr txBox="1"/>
          <p:nvPr/>
        </p:nvSpPr>
        <p:spPr>
          <a:xfrm>
            <a:off x="331470" y="1212215"/>
            <a:ext cx="5746750" cy="1005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</a:t>
            </a:r>
            <a:r>
              <a:rPr lang="zh-CN" altLang="en-US"/>
              <a:t>结合当前实地调研观察情况，为了应对现实应用场景，在实现上述功能整合后，应继续优化软硬件架构，在保证识别速度与准确性的前提下提高其准确性。</a:t>
            </a:r>
            <a:endParaRPr lang="zh-CN" altLang="en-US"/>
          </a:p>
        </p:txBody>
      </p:sp>
      <p:sp>
        <p:nvSpPr>
          <p:cNvPr id="1048722" name="文本框 11"/>
          <p:cNvSpPr txBox="1"/>
          <p:nvPr/>
        </p:nvSpPr>
        <p:spPr>
          <a:xfrm>
            <a:off x="2569845" y="5606415"/>
            <a:ext cx="5375910" cy="1005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</a:t>
            </a:r>
            <a:r>
              <a:rPr lang="zh-CN" altLang="en-US"/>
              <a:t>同时积极与符合应用场景的企业沟通，以其在实际环境下进行部署以检验其可靠性，在实际应用中暴露其优缺点以修改或完善。</a:t>
            </a:r>
            <a:endParaRPr lang="zh-CN" altLang="en-US"/>
          </a:p>
        </p:txBody>
      </p:sp>
      <p:pic>
        <p:nvPicPr>
          <p:cNvPr id="2097197" name="图片 99"/>
          <p:cNvPicPr/>
          <p:nvPr/>
        </p:nvPicPr>
        <p:blipFill>
          <a:blip r:embed="rId4"/>
          <a:stretch>
            <a:fillRect/>
          </a:stretch>
        </p:blipFill>
        <p:spPr>
          <a:xfrm>
            <a:off x="681990" y="2880360"/>
            <a:ext cx="2886075" cy="20631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097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1048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21" grpId="0"/>
      <p:bldP spid="10487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8" name="图片 11" descr="图片包含 游戏机, 水果&#10;&#10;描述已自动生成" hidden="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4462976" y="303375"/>
            <a:ext cx="3266028" cy="3266028"/>
          </a:xfrm>
          <a:prstGeom prst="rect">
            <a:avLst/>
          </a:prstGeom>
        </p:spPr>
      </p:pic>
      <p:sp>
        <p:nvSpPr>
          <p:cNvPr id="1048726" name="文本框 2"/>
          <p:cNvSpPr txBox="1"/>
          <p:nvPr/>
        </p:nvSpPr>
        <p:spPr>
          <a:xfrm>
            <a:off x="4571999" y="4367010"/>
            <a:ext cx="3048000" cy="11036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6000" dirty="0">
                <a:solidFill>
                  <a:schemeClr val="accent1"/>
                </a:solidFill>
                <a:latin typeface="+mj-ea"/>
                <a:ea typeface="+mj-ea"/>
                <a:cs typeface="Roboto" panose="02000000000000000000" charset="0"/>
              </a:rPr>
              <a:t>实施规划</a:t>
            </a:r>
            <a:endParaRPr lang="zh-CN" altLang="en-US" sz="6000" dirty="0">
              <a:solidFill>
                <a:schemeClr val="accent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pic>
        <p:nvPicPr>
          <p:cNvPr id="2097199" name="图片 4" descr="微信图片_202305292200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40000"/>
          </a:blip>
          <a:srcRect t="55567"/>
          <a:stretch>
            <a:fillRect/>
          </a:stretch>
        </p:blipFill>
        <p:spPr>
          <a:xfrm>
            <a:off x="-26670" y="0"/>
            <a:ext cx="12218670" cy="3429000"/>
          </a:xfrm>
          <a:prstGeom prst="rect">
            <a:avLst/>
          </a:prstGeom>
        </p:spPr>
      </p:pic>
      <p:sp>
        <p:nvSpPr>
          <p:cNvPr id="1048727" name="文本框 3"/>
          <p:cNvSpPr txBox="1"/>
          <p:nvPr/>
        </p:nvSpPr>
        <p:spPr>
          <a:xfrm>
            <a:off x="5602278" y="907185"/>
            <a:ext cx="716280" cy="16916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9600" dirty="0">
                <a:solidFill>
                  <a:schemeClr val="bg1"/>
                </a:solidFill>
                <a:latin typeface="+mj-ea"/>
                <a:ea typeface="+mj-ea"/>
                <a:cs typeface="Roboto" panose="02000000000000000000" charset="0"/>
              </a:rPr>
              <a:t>3</a:t>
            </a:r>
            <a:endParaRPr lang="en-US" altLang="zh-CN" sz="9600" dirty="0">
              <a:solidFill>
                <a:schemeClr val="bg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pic>
        <p:nvPicPr>
          <p:cNvPr id="2097200" name="图片 1" descr="未标题-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-327660" y="-848995"/>
            <a:ext cx="4260850" cy="284099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01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37191" b="36478"/>
          <a:stretch>
            <a:fillRect/>
          </a:stretch>
        </p:blipFill>
        <p:spPr>
          <a:xfrm>
            <a:off x="9290050" y="-2635250"/>
            <a:ext cx="3635375" cy="3676650"/>
          </a:xfrm>
          <a:prstGeom prst="rect">
            <a:avLst/>
          </a:prstGeom>
        </p:spPr>
      </p:pic>
      <p:grpSp>
        <p:nvGrpSpPr>
          <p:cNvPr id="100" name="组合 17"/>
          <p:cNvGrpSpPr/>
          <p:nvPr/>
        </p:nvGrpSpPr>
        <p:grpSpPr>
          <a:xfrm>
            <a:off x="331599" y="222348"/>
            <a:ext cx="1595755" cy="398780"/>
            <a:chOff x="331599" y="222348"/>
            <a:chExt cx="1595755" cy="398780"/>
          </a:xfrm>
        </p:grpSpPr>
        <p:sp>
          <p:nvSpPr>
            <p:cNvPr id="1048731" name="矩形 18"/>
            <p:cNvSpPr/>
            <p:nvPr>
              <p:custDataLst>
                <p:tags r:id="rId3"/>
              </p:custDataLst>
            </p:nvPr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732" name="文本框 19"/>
            <p:cNvSpPr txBox="1"/>
            <p:nvPr>
              <p:custDataLst>
                <p:tags r:id="rId4"/>
              </p:custDataLst>
            </p:nvPr>
          </p:nvSpPr>
          <p:spPr>
            <a:xfrm>
              <a:off x="474474" y="222348"/>
              <a:ext cx="1452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000" dirty="0">
                  <a:solidFill>
                    <a:schemeClr val="tx2"/>
                  </a:solidFill>
                  <a:latin typeface="+mn-ea"/>
                  <a:cs typeface="Roboto" panose="02000000000000000000" charset="0"/>
                </a:rPr>
                <a:t>里程碑路线</a:t>
              </a:r>
              <a:endParaRPr lang="zh-CN" altLang="en-US" sz="2000" dirty="0">
                <a:solidFill>
                  <a:schemeClr val="tx2"/>
                </a:solidFill>
                <a:latin typeface="+mn-ea"/>
                <a:cs typeface="Roboto" panose="02000000000000000000" charset="0"/>
              </a:endParaRPr>
            </a:p>
          </p:txBody>
        </p:sp>
      </p:grpSp>
      <p:sp>
        <p:nvSpPr>
          <p:cNvPr id="1048733" name="环形箭头 40"/>
          <p:cNvSpPr/>
          <p:nvPr/>
        </p:nvSpPr>
        <p:spPr>
          <a:xfrm>
            <a:off x="4511675" y="734695"/>
            <a:ext cx="2800350" cy="2827655"/>
          </a:xfrm>
          <a:prstGeom prst="circularArrow">
            <a:avLst>
              <a:gd name="adj1" fmla="val 2534"/>
              <a:gd name="adj2" fmla="val 307384"/>
              <a:gd name="adj3" fmla="val 19517105"/>
              <a:gd name="adj4" fmla="val 12575511"/>
              <a:gd name="adj5" fmla="val 2957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p>
            <a:endParaRPr lang="zh-CN" altLang="en-US"/>
          </a:p>
        </p:txBody>
      </p:sp>
      <p:grpSp>
        <p:nvGrpSpPr>
          <p:cNvPr id="101" name="组合 20"/>
          <p:cNvGrpSpPr/>
          <p:nvPr/>
        </p:nvGrpSpPr>
        <p:grpSpPr>
          <a:xfrm>
            <a:off x="603250" y="1556385"/>
            <a:ext cx="11466816" cy="3335655"/>
            <a:chOff x="950" y="2451"/>
            <a:chExt cx="18058" cy="5253"/>
          </a:xfrm>
        </p:grpSpPr>
        <p:grpSp>
          <p:nvGrpSpPr>
            <p:cNvPr id="102" name="组合 69"/>
            <p:cNvGrpSpPr/>
            <p:nvPr/>
          </p:nvGrpSpPr>
          <p:grpSpPr>
            <a:xfrm>
              <a:off x="14448" y="2451"/>
              <a:ext cx="4560" cy="3968"/>
              <a:chOff x="6469046" y="1505432"/>
              <a:chExt cx="1653950" cy="1431012"/>
            </a:xfrm>
          </p:grpSpPr>
          <p:sp>
            <p:nvSpPr>
              <p:cNvPr id="1048734" name="任意多边形 70"/>
              <p:cNvSpPr/>
              <p:nvPr/>
            </p:nvSpPr>
            <p:spPr>
              <a:xfrm>
                <a:off x="6469046" y="1757964"/>
                <a:ext cx="1428824" cy="1178480"/>
              </a:xfrm>
              <a:custGeom>
                <a:avLst/>
                <a:gdLst>
                  <a:gd name="connsiteX0" fmla="*/ 0 w 1905098"/>
                  <a:gd name="connsiteY0" fmla="*/ 157131 h 1571307"/>
                  <a:gd name="connsiteX1" fmla="*/ 157131 w 1905098"/>
                  <a:gd name="connsiteY1" fmla="*/ 0 h 1571307"/>
                  <a:gd name="connsiteX2" fmla="*/ 1747967 w 1905098"/>
                  <a:gd name="connsiteY2" fmla="*/ 0 h 1571307"/>
                  <a:gd name="connsiteX3" fmla="*/ 1905098 w 1905098"/>
                  <a:gd name="connsiteY3" fmla="*/ 157131 h 1571307"/>
                  <a:gd name="connsiteX4" fmla="*/ 1905098 w 1905098"/>
                  <a:gd name="connsiteY4" fmla="*/ 1414176 h 1571307"/>
                  <a:gd name="connsiteX5" fmla="*/ 1747967 w 1905098"/>
                  <a:gd name="connsiteY5" fmla="*/ 1571307 h 1571307"/>
                  <a:gd name="connsiteX6" fmla="*/ 157131 w 1905098"/>
                  <a:gd name="connsiteY6" fmla="*/ 1571307 h 1571307"/>
                  <a:gd name="connsiteX7" fmla="*/ 0 w 1905098"/>
                  <a:gd name="connsiteY7" fmla="*/ 1414176 h 1571307"/>
                  <a:gd name="connsiteX8" fmla="*/ 0 w 1905098"/>
                  <a:gd name="connsiteY8" fmla="*/ 157131 h 1571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98" h="1571307">
                    <a:moveTo>
                      <a:pt x="0" y="157131"/>
                    </a:moveTo>
                    <a:cubicBezTo>
                      <a:pt x="0" y="70350"/>
                      <a:pt x="70350" y="0"/>
                      <a:pt x="157131" y="0"/>
                    </a:cubicBezTo>
                    <a:lnTo>
                      <a:pt x="1747967" y="0"/>
                    </a:lnTo>
                    <a:cubicBezTo>
                      <a:pt x="1834748" y="0"/>
                      <a:pt x="1905098" y="70350"/>
                      <a:pt x="1905098" y="157131"/>
                    </a:cubicBezTo>
                    <a:lnTo>
                      <a:pt x="1905098" y="1414176"/>
                    </a:lnTo>
                    <a:cubicBezTo>
                      <a:pt x="1905098" y="1500957"/>
                      <a:pt x="1834748" y="1571307"/>
                      <a:pt x="1747967" y="1571307"/>
                    </a:cubicBezTo>
                    <a:lnTo>
                      <a:pt x="157131" y="1571307"/>
                    </a:lnTo>
                    <a:cubicBezTo>
                      <a:pt x="70350" y="1571307"/>
                      <a:pt x="0" y="1500957"/>
                      <a:pt x="0" y="1414176"/>
                    </a:cubicBezTo>
                    <a:lnTo>
                      <a:pt x="0" y="157131"/>
                    </a:lnTo>
                    <a:close/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72840" tIns="325372" rIns="72840" bIns="72840" numCol="1" spcCol="1270" anchor="t" anchorCtr="0">
                <a:noAutofit/>
              </a:bodyPr>
              <a:p>
                <a:pPr marL="214630" lvl="1" indent="-214630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endParaRPr lang="zh-CN" altLang="en-US" sz="2400"/>
              </a:p>
              <a:p>
                <a:pPr marL="214630" lvl="1" indent="-214630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endParaRPr lang="zh-CN" altLang="en-US" sz="2400"/>
              </a:p>
            </p:txBody>
          </p:sp>
          <p:sp>
            <p:nvSpPr>
              <p:cNvPr id="1048735" name="任意多边形 71"/>
              <p:cNvSpPr/>
              <p:nvPr/>
            </p:nvSpPr>
            <p:spPr>
              <a:xfrm>
                <a:off x="6786563" y="1505432"/>
                <a:ext cx="1270065" cy="505063"/>
              </a:xfrm>
              <a:custGeom>
                <a:avLst/>
                <a:gdLst>
                  <a:gd name="connsiteX0" fmla="*/ 0 w 1693420"/>
                  <a:gd name="connsiteY0" fmla="*/ 67342 h 673417"/>
                  <a:gd name="connsiteX1" fmla="*/ 67342 w 1693420"/>
                  <a:gd name="connsiteY1" fmla="*/ 0 h 673417"/>
                  <a:gd name="connsiteX2" fmla="*/ 1626078 w 1693420"/>
                  <a:gd name="connsiteY2" fmla="*/ 0 h 673417"/>
                  <a:gd name="connsiteX3" fmla="*/ 1693420 w 1693420"/>
                  <a:gd name="connsiteY3" fmla="*/ 67342 h 673417"/>
                  <a:gd name="connsiteX4" fmla="*/ 1693420 w 1693420"/>
                  <a:gd name="connsiteY4" fmla="*/ 606075 h 673417"/>
                  <a:gd name="connsiteX5" fmla="*/ 1626078 w 1693420"/>
                  <a:gd name="connsiteY5" fmla="*/ 673417 h 673417"/>
                  <a:gd name="connsiteX6" fmla="*/ 67342 w 1693420"/>
                  <a:gd name="connsiteY6" fmla="*/ 673417 h 673417"/>
                  <a:gd name="connsiteX7" fmla="*/ 0 w 1693420"/>
                  <a:gd name="connsiteY7" fmla="*/ 606075 h 673417"/>
                  <a:gd name="connsiteX8" fmla="*/ 0 w 1693420"/>
                  <a:gd name="connsiteY8" fmla="*/ 67342 h 673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93420" h="673417">
                    <a:moveTo>
                      <a:pt x="0" y="67342"/>
                    </a:moveTo>
                    <a:cubicBezTo>
                      <a:pt x="0" y="30150"/>
                      <a:pt x="30150" y="0"/>
                      <a:pt x="67342" y="0"/>
                    </a:cubicBezTo>
                    <a:lnTo>
                      <a:pt x="1626078" y="0"/>
                    </a:lnTo>
                    <a:cubicBezTo>
                      <a:pt x="1663270" y="0"/>
                      <a:pt x="1693420" y="30150"/>
                      <a:pt x="1693420" y="67342"/>
                    </a:cubicBezTo>
                    <a:lnTo>
                      <a:pt x="1693420" y="606075"/>
                    </a:lnTo>
                    <a:cubicBezTo>
                      <a:pt x="1693420" y="643267"/>
                      <a:pt x="1663270" y="673417"/>
                      <a:pt x="1626078" y="673417"/>
                    </a:cubicBezTo>
                    <a:lnTo>
                      <a:pt x="67342" y="673417"/>
                    </a:lnTo>
                    <a:cubicBezTo>
                      <a:pt x="30150" y="673417"/>
                      <a:pt x="0" y="643267"/>
                      <a:pt x="0" y="606075"/>
                    </a:cubicBezTo>
                    <a:lnTo>
                      <a:pt x="0" y="67342"/>
                    </a:lnTo>
                    <a:close/>
                  </a:path>
                </a:pathLst>
              </a:custGeom>
              <a:solidFill>
                <a:schemeClr val="accent1"/>
              </a:solidFill>
              <a:ln w="25400">
                <a:solidFill>
                  <a:schemeClr val="bg1"/>
                </a:solidFill>
              </a:ln>
              <a:effectLst>
                <a:outerShdw blurRad="63500" dist="508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12001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zh-CN" altLang="en-US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</a:rPr>
                  <a:t>成果收尾</a:t>
                </a:r>
                <a:endParaRPr lang="zh-CN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1048736" name="矩形 72"/>
              <p:cNvSpPr/>
              <p:nvPr/>
            </p:nvSpPr>
            <p:spPr>
              <a:xfrm>
                <a:off x="6589778" y="2075747"/>
                <a:ext cx="1533218" cy="4812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1" defTabSz="1066800">
                  <a:lnSpc>
                    <a:spcPct val="150000"/>
                  </a:lnSpc>
                  <a:spcBef>
                    <a:spcPct val="0"/>
                  </a:spcBef>
                  <a:spcAft>
                    <a:spcPct val="15000"/>
                  </a:spcAft>
                </a:pPr>
                <a:r>
                  <a:rPr lang="en-US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✓</a:t>
                </a:r>
                <a:r>
                  <a:rPr lang="en-US" altLang="zh-CN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 </a:t>
                </a:r>
                <a:r>
                  <a:rPr lang="zh-CN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多品类扩展</a:t>
                </a:r>
                <a:endParaRPr lang="zh-CN" altLang="en-US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  <a:p>
                <a:pPr marL="0" lvl="1" defTabSz="1066800">
                  <a:lnSpc>
                    <a:spcPct val="150000"/>
                  </a:lnSpc>
                  <a:spcBef>
                    <a:spcPct val="0"/>
                  </a:spcBef>
                  <a:spcAft>
                    <a:spcPct val="15000"/>
                  </a:spcAft>
                </a:pPr>
                <a:r>
                  <a:rPr lang="en-US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✓</a:t>
                </a:r>
                <a:r>
                  <a:rPr lang="en-US" altLang="zh-CN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 </a:t>
                </a:r>
                <a:r>
                  <a:rPr lang="zh-CN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专利申报</a:t>
                </a:r>
                <a:endParaRPr lang="zh-CN" altLang="en-US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</p:grpSp>
        <p:grpSp>
          <p:nvGrpSpPr>
            <p:cNvPr id="103" name="组合 16"/>
            <p:cNvGrpSpPr/>
            <p:nvPr/>
          </p:nvGrpSpPr>
          <p:grpSpPr>
            <a:xfrm>
              <a:off x="950" y="2451"/>
              <a:ext cx="15020" cy="5253"/>
              <a:chOff x="950" y="2451"/>
              <a:chExt cx="15020" cy="5253"/>
            </a:xfrm>
          </p:grpSpPr>
          <p:sp>
            <p:nvSpPr>
              <p:cNvPr id="1048737" name="形状 36"/>
              <p:cNvSpPr/>
              <p:nvPr/>
            </p:nvSpPr>
            <p:spPr>
              <a:xfrm>
                <a:off x="2588" y="3574"/>
                <a:ext cx="4150" cy="4130"/>
              </a:xfrm>
              <a:prstGeom prst="leftCircularArrow">
                <a:avLst>
                  <a:gd name="adj1" fmla="val 2837"/>
                  <a:gd name="adj2" fmla="val 346575"/>
                  <a:gd name="adj3" fmla="val 2122086"/>
                  <a:gd name="adj4" fmla="val 9024489"/>
                  <a:gd name="adj5" fmla="val 3310"/>
                </a:avLst>
              </a:prstGeom>
              <a:solidFill>
                <a:srgbClr val="404040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grpSp>
            <p:nvGrpSpPr>
              <p:cNvPr id="104" name="组合 37"/>
              <p:cNvGrpSpPr/>
              <p:nvPr/>
            </p:nvGrpSpPr>
            <p:grpSpPr>
              <a:xfrm>
                <a:off x="950" y="2451"/>
                <a:ext cx="3699" cy="4173"/>
                <a:chOff x="1087372" y="1659754"/>
                <a:chExt cx="1705626" cy="1529222"/>
              </a:xfrm>
            </p:grpSpPr>
            <p:sp>
              <p:nvSpPr>
                <p:cNvPr id="1048738" name="任意多边形 38"/>
                <p:cNvSpPr/>
                <p:nvPr/>
              </p:nvSpPr>
              <p:spPr>
                <a:xfrm>
                  <a:off x="1087372" y="1659754"/>
                  <a:ext cx="1705626" cy="1276734"/>
                </a:xfrm>
                <a:custGeom>
                  <a:avLst/>
                  <a:gdLst>
                    <a:gd name="connsiteX0" fmla="*/ 0 w 1905098"/>
                    <a:gd name="connsiteY0" fmla="*/ 157131 h 1571307"/>
                    <a:gd name="connsiteX1" fmla="*/ 157131 w 1905098"/>
                    <a:gd name="connsiteY1" fmla="*/ 0 h 1571307"/>
                    <a:gd name="connsiteX2" fmla="*/ 1747967 w 1905098"/>
                    <a:gd name="connsiteY2" fmla="*/ 0 h 1571307"/>
                    <a:gd name="connsiteX3" fmla="*/ 1905098 w 1905098"/>
                    <a:gd name="connsiteY3" fmla="*/ 157131 h 1571307"/>
                    <a:gd name="connsiteX4" fmla="*/ 1905098 w 1905098"/>
                    <a:gd name="connsiteY4" fmla="*/ 1414176 h 1571307"/>
                    <a:gd name="connsiteX5" fmla="*/ 1747967 w 1905098"/>
                    <a:gd name="connsiteY5" fmla="*/ 1571307 h 1571307"/>
                    <a:gd name="connsiteX6" fmla="*/ 157131 w 1905098"/>
                    <a:gd name="connsiteY6" fmla="*/ 1571307 h 1571307"/>
                    <a:gd name="connsiteX7" fmla="*/ 0 w 1905098"/>
                    <a:gd name="connsiteY7" fmla="*/ 1414176 h 1571307"/>
                    <a:gd name="connsiteX8" fmla="*/ 0 w 1905098"/>
                    <a:gd name="connsiteY8" fmla="*/ 157131 h 1571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98" h="1571307">
                      <a:moveTo>
                        <a:pt x="0" y="157131"/>
                      </a:moveTo>
                      <a:cubicBezTo>
                        <a:pt x="0" y="70350"/>
                        <a:pt x="70350" y="0"/>
                        <a:pt x="157131" y="0"/>
                      </a:cubicBezTo>
                      <a:lnTo>
                        <a:pt x="1747967" y="0"/>
                      </a:lnTo>
                      <a:cubicBezTo>
                        <a:pt x="1834748" y="0"/>
                        <a:pt x="1905098" y="70350"/>
                        <a:pt x="1905098" y="157131"/>
                      </a:cubicBezTo>
                      <a:lnTo>
                        <a:pt x="1905098" y="1414176"/>
                      </a:lnTo>
                      <a:cubicBezTo>
                        <a:pt x="1905098" y="1500957"/>
                        <a:pt x="1834748" y="1571307"/>
                        <a:pt x="1747967" y="1571307"/>
                      </a:cubicBezTo>
                      <a:lnTo>
                        <a:pt x="157131" y="1571307"/>
                      </a:lnTo>
                      <a:cubicBezTo>
                        <a:pt x="70350" y="1571307"/>
                        <a:pt x="0" y="1500957"/>
                        <a:pt x="0" y="1414176"/>
                      </a:cubicBezTo>
                      <a:lnTo>
                        <a:pt x="0" y="157131"/>
                      </a:lnTo>
                      <a:close/>
                    </a:path>
                  </a:pathLst>
                </a:custGeom>
                <a:noFill/>
                <a:ln>
                  <a:solidFill>
                    <a:srgbClr val="404040"/>
                  </a:solidFill>
                </a:ln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72840" tIns="72840" rIns="72840" bIns="325372" numCol="1" spcCol="1270" anchor="t" anchorCtr="0">
                  <a:noAutofit/>
                </a:bodyPr>
                <a:p>
                  <a:pPr marL="0" lvl="1" algn="ctr" defTabSz="106680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r>
                    <a:rPr lang="en-US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✓</a:t>
                  </a:r>
                  <a:r>
                    <a:rPr lang="en-US" altLang="zh-CN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 </a:t>
                  </a:r>
                  <a:r>
                    <a:rPr lang="zh-CN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知识学习</a:t>
                  </a:r>
                  <a:endParaRPr lang="zh-CN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 marL="0" lvl="1" algn="ctr" defTabSz="106680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r>
                    <a:rPr lang="en-US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✓</a:t>
                  </a:r>
                  <a:r>
                    <a:rPr lang="en-US" altLang="zh-CN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 </a:t>
                  </a:r>
                  <a:r>
                    <a:rPr lang="zh-CN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竞品分析</a:t>
                  </a:r>
                  <a:endParaRPr lang="zh-CN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 marL="0" lvl="1" algn="ctr" defTabSz="106680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r>
                    <a:rPr lang="en-US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✓</a:t>
                  </a:r>
                  <a:r>
                    <a:rPr lang="en-US" altLang="zh-CN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 </a:t>
                  </a:r>
                  <a:r>
                    <a:rPr lang="zh-CN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功能清单</a:t>
                  </a:r>
                  <a:endParaRPr lang="zh-CN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 marL="0" lvl="1" algn="ctr" defTabSz="106680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r>
                    <a:rPr lang="en-US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✓</a:t>
                  </a:r>
                  <a:r>
                    <a:rPr lang="en-US" altLang="zh-CN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 </a:t>
                  </a:r>
                  <a:r>
                    <a:rPr lang="zh-CN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开题报告</a:t>
                  </a:r>
                  <a:endParaRPr lang="zh-CN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1048739" name="任意多边形 39"/>
                <p:cNvSpPr/>
                <p:nvPr/>
              </p:nvSpPr>
              <p:spPr>
                <a:xfrm>
                  <a:off x="1404890" y="2683913"/>
                  <a:ext cx="1270065" cy="505063"/>
                </a:xfrm>
                <a:custGeom>
                  <a:avLst/>
                  <a:gdLst>
                    <a:gd name="connsiteX0" fmla="*/ 0 w 1693420"/>
                    <a:gd name="connsiteY0" fmla="*/ 67342 h 673417"/>
                    <a:gd name="connsiteX1" fmla="*/ 67342 w 1693420"/>
                    <a:gd name="connsiteY1" fmla="*/ 0 h 673417"/>
                    <a:gd name="connsiteX2" fmla="*/ 1626078 w 1693420"/>
                    <a:gd name="connsiteY2" fmla="*/ 0 h 673417"/>
                    <a:gd name="connsiteX3" fmla="*/ 1693420 w 1693420"/>
                    <a:gd name="connsiteY3" fmla="*/ 67342 h 673417"/>
                    <a:gd name="connsiteX4" fmla="*/ 1693420 w 1693420"/>
                    <a:gd name="connsiteY4" fmla="*/ 606075 h 673417"/>
                    <a:gd name="connsiteX5" fmla="*/ 1626078 w 1693420"/>
                    <a:gd name="connsiteY5" fmla="*/ 673417 h 673417"/>
                    <a:gd name="connsiteX6" fmla="*/ 67342 w 1693420"/>
                    <a:gd name="connsiteY6" fmla="*/ 673417 h 673417"/>
                    <a:gd name="connsiteX7" fmla="*/ 0 w 1693420"/>
                    <a:gd name="connsiteY7" fmla="*/ 606075 h 673417"/>
                    <a:gd name="connsiteX8" fmla="*/ 0 w 1693420"/>
                    <a:gd name="connsiteY8" fmla="*/ 67342 h 673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93420" h="673417">
                      <a:moveTo>
                        <a:pt x="0" y="67342"/>
                      </a:moveTo>
                      <a:cubicBezTo>
                        <a:pt x="0" y="30150"/>
                        <a:pt x="30150" y="0"/>
                        <a:pt x="67342" y="0"/>
                      </a:cubicBezTo>
                      <a:lnTo>
                        <a:pt x="1626078" y="0"/>
                      </a:lnTo>
                      <a:cubicBezTo>
                        <a:pt x="1663270" y="0"/>
                        <a:pt x="1693420" y="30150"/>
                        <a:pt x="1693420" y="67342"/>
                      </a:cubicBezTo>
                      <a:lnTo>
                        <a:pt x="1693420" y="606075"/>
                      </a:lnTo>
                      <a:cubicBezTo>
                        <a:pt x="1693420" y="643267"/>
                        <a:pt x="1663270" y="673417"/>
                        <a:pt x="1626078" y="673417"/>
                      </a:cubicBezTo>
                      <a:lnTo>
                        <a:pt x="67342" y="673417"/>
                      </a:lnTo>
                      <a:cubicBezTo>
                        <a:pt x="30150" y="673417"/>
                        <a:pt x="0" y="643267"/>
                        <a:pt x="0" y="606075"/>
                      </a:cubicBezTo>
                      <a:lnTo>
                        <a:pt x="0" y="67342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 w="25400">
                  <a:solidFill>
                    <a:schemeClr val="bg1"/>
                  </a:solidFill>
                </a:ln>
                <a:effectLst>
                  <a:outerShdw blurRad="63500" dist="508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spcFirstLastPara="0" vert="horz" wrap="square" lIns="66228" tIns="49083" rIns="66228" bIns="49083" numCol="1" spcCol="1270" anchor="ctr" anchorCtr="0">
                  <a:noAutofit/>
                  <a:scene3d>
                    <a:camera prst="orthographicFront"/>
                    <a:lightRig rig="threePt" dir="t"/>
                  </a:scene3d>
                </a:bodyPr>
                <a:p>
                  <a:pPr algn="ctr" defTabSz="12001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zh-CN" altLang="en-US" b="1" dirty="0">
                      <a:solidFill>
                        <a:schemeClr val="bg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sym typeface="WPS灵秀黑" charset="-122"/>
                    </a:rPr>
                    <a:t>技术储备</a:t>
                  </a:r>
                  <a:endParaRPr lang="zh-CN" altLang="en-US" b="1" dirty="0"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sym typeface="WPS灵秀黑" charset="-122"/>
                  </a:endParaRPr>
                </a:p>
                <a:p>
                  <a:pPr algn="ctr" defTabSz="12001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zh-CN" altLang="en-US" b="1" dirty="0">
                      <a:solidFill>
                        <a:schemeClr val="bg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sym typeface="WPS灵秀黑" charset="-122"/>
                    </a:rPr>
                    <a:t>方案设计</a:t>
                  </a:r>
                  <a:endParaRPr lang="zh-CN" altLang="en-US" b="1" dirty="0"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sym typeface="WPS灵秀黑" charset="-122"/>
                  </a:endParaRPr>
                </a:p>
              </p:txBody>
            </p:sp>
          </p:grpSp>
          <p:grpSp>
            <p:nvGrpSpPr>
              <p:cNvPr id="105" name="组合 65"/>
              <p:cNvGrpSpPr/>
              <p:nvPr/>
            </p:nvGrpSpPr>
            <p:grpSpPr>
              <a:xfrm>
                <a:off x="4635" y="2452"/>
                <a:ext cx="4283" cy="4434"/>
                <a:chOff x="2628728" y="1505432"/>
                <a:chExt cx="1840117" cy="1520880"/>
              </a:xfrm>
            </p:grpSpPr>
            <p:sp>
              <p:nvSpPr>
                <p:cNvPr id="1048740" name="任意多边形 66"/>
                <p:cNvSpPr/>
                <p:nvPr/>
              </p:nvSpPr>
              <p:spPr>
                <a:xfrm>
                  <a:off x="2881264" y="1757964"/>
                  <a:ext cx="1428824" cy="1178480"/>
                </a:xfrm>
                <a:custGeom>
                  <a:avLst/>
                  <a:gdLst>
                    <a:gd name="connsiteX0" fmla="*/ 0 w 1905098"/>
                    <a:gd name="connsiteY0" fmla="*/ 157131 h 1571307"/>
                    <a:gd name="connsiteX1" fmla="*/ 157131 w 1905098"/>
                    <a:gd name="connsiteY1" fmla="*/ 0 h 1571307"/>
                    <a:gd name="connsiteX2" fmla="*/ 1747967 w 1905098"/>
                    <a:gd name="connsiteY2" fmla="*/ 0 h 1571307"/>
                    <a:gd name="connsiteX3" fmla="*/ 1905098 w 1905098"/>
                    <a:gd name="connsiteY3" fmla="*/ 157131 h 1571307"/>
                    <a:gd name="connsiteX4" fmla="*/ 1905098 w 1905098"/>
                    <a:gd name="connsiteY4" fmla="*/ 1414176 h 1571307"/>
                    <a:gd name="connsiteX5" fmla="*/ 1747967 w 1905098"/>
                    <a:gd name="connsiteY5" fmla="*/ 1571307 h 1571307"/>
                    <a:gd name="connsiteX6" fmla="*/ 157131 w 1905098"/>
                    <a:gd name="connsiteY6" fmla="*/ 1571307 h 1571307"/>
                    <a:gd name="connsiteX7" fmla="*/ 0 w 1905098"/>
                    <a:gd name="connsiteY7" fmla="*/ 1414176 h 1571307"/>
                    <a:gd name="connsiteX8" fmla="*/ 0 w 1905098"/>
                    <a:gd name="connsiteY8" fmla="*/ 157131 h 1571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98" h="1571307">
                      <a:moveTo>
                        <a:pt x="0" y="157131"/>
                      </a:moveTo>
                      <a:cubicBezTo>
                        <a:pt x="0" y="70350"/>
                        <a:pt x="70350" y="0"/>
                        <a:pt x="157131" y="0"/>
                      </a:cubicBezTo>
                      <a:lnTo>
                        <a:pt x="1747967" y="0"/>
                      </a:lnTo>
                      <a:cubicBezTo>
                        <a:pt x="1834748" y="0"/>
                        <a:pt x="1905098" y="70350"/>
                        <a:pt x="1905098" y="157131"/>
                      </a:cubicBezTo>
                      <a:lnTo>
                        <a:pt x="1905098" y="1414176"/>
                      </a:lnTo>
                      <a:cubicBezTo>
                        <a:pt x="1905098" y="1500957"/>
                        <a:pt x="1834748" y="1571307"/>
                        <a:pt x="1747967" y="1571307"/>
                      </a:cubicBezTo>
                      <a:lnTo>
                        <a:pt x="157131" y="1571307"/>
                      </a:lnTo>
                      <a:cubicBezTo>
                        <a:pt x="70350" y="1571307"/>
                        <a:pt x="0" y="1500957"/>
                        <a:pt x="0" y="1414176"/>
                      </a:cubicBezTo>
                      <a:lnTo>
                        <a:pt x="0" y="157131"/>
                      </a:lnTo>
                      <a:close/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72840" tIns="72840" rIns="72840" bIns="325372" numCol="1" spcCol="1270" anchor="b" anchorCtr="0">
                  <a:noAutofit/>
                </a:bodyPr>
                <a:p>
                  <a:pPr marL="214630" lvl="1" indent="-214630" defTabSz="106680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endParaRPr lang="en-US" altLang="zh-CN" sz="750" dirty="0"/>
                </a:p>
              </p:txBody>
            </p:sp>
            <p:sp>
              <p:nvSpPr>
                <p:cNvPr id="1048741" name="任意多边形 67"/>
                <p:cNvSpPr/>
                <p:nvPr/>
              </p:nvSpPr>
              <p:spPr>
                <a:xfrm>
                  <a:off x="3198780" y="1505432"/>
                  <a:ext cx="1270065" cy="505063"/>
                </a:xfrm>
                <a:custGeom>
                  <a:avLst/>
                  <a:gdLst>
                    <a:gd name="connsiteX0" fmla="*/ 0 w 1693420"/>
                    <a:gd name="connsiteY0" fmla="*/ 67342 h 673417"/>
                    <a:gd name="connsiteX1" fmla="*/ 67342 w 1693420"/>
                    <a:gd name="connsiteY1" fmla="*/ 0 h 673417"/>
                    <a:gd name="connsiteX2" fmla="*/ 1626078 w 1693420"/>
                    <a:gd name="connsiteY2" fmla="*/ 0 h 673417"/>
                    <a:gd name="connsiteX3" fmla="*/ 1693420 w 1693420"/>
                    <a:gd name="connsiteY3" fmla="*/ 67342 h 673417"/>
                    <a:gd name="connsiteX4" fmla="*/ 1693420 w 1693420"/>
                    <a:gd name="connsiteY4" fmla="*/ 606075 h 673417"/>
                    <a:gd name="connsiteX5" fmla="*/ 1626078 w 1693420"/>
                    <a:gd name="connsiteY5" fmla="*/ 673417 h 673417"/>
                    <a:gd name="connsiteX6" fmla="*/ 67342 w 1693420"/>
                    <a:gd name="connsiteY6" fmla="*/ 673417 h 673417"/>
                    <a:gd name="connsiteX7" fmla="*/ 0 w 1693420"/>
                    <a:gd name="connsiteY7" fmla="*/ 606075 h 673417"/>
                    <a:gd name="connsiteX8" fmla="*/ 0 w 1693420"/>
                    <a:gd name="connsiteY8" fmla="*/ 67342 h 673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93420" h="673417">
                      <a:moveTo>
                        <a:pt x="0" y="67342"/>
                      </a:moveTo>
                      <a:cubicBezTo>
                        <a:pt x="0" y="30150"/>
                        <a:pt x="30150" y="0"/>
                        <a:pt x="67342" y="0"/>
                      </a:cubicBezTo>
                      <a:lnTo>
                        <a:pt x="1626078" y="0"/>
                      </a:lnTo>
                      <a:cubicBezTo>
                        <a:pt x="1663270" y="0"/>
                        <a:pt x="1693420" y="30150"/>
                        <a:pt x="1693420" y="67342"/>
                      </a:cubicBezTo>
                      <a:lnTo>
                        <a:pt x="1693420" y="606075"/>
                      </a:lnTo>
                      <a:cubicBezTo>
                        <a:pt x="1693420" y="643267"/>
                        <a:pt x="1663270" y="673417"/>
                        <a:pt x="1626078" y="673417"/>
                      </a:cubicBezTo>
                      <a:lnTo>
                        <a:pt x="67342" y="673417"/>
                      </a:lnTo>
                      <a:cubicBezTo>
                        <a:pt x="30150" y="673417"/>
                        <a:pt x="0" y="643267"/>
                        <a:pt x="0" y="606075"/>
                      </a:cubicBezTo>
                      <a:lnTo>
                        <a:pt x="0" y="6734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5400">
                  <a:solidFill>
                    <a:schemeClr val="bg1"/>
                  </a:solidFill>
                </a:ln>
                <a:effectLst>
                  <a:outerShdw blurRad="63500" dist="508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12001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zh-CN" altLang="en-US" b="1" dirty="0">
                      <a:latin typeface="宋体" panose="02010600030101010101" pitchFamily="2" charset="-122"/>
                      <a:ea typeface="宋体" panose="02010600030101010101" pitchFamily="2" charset="-122"/>
                    </a:rPr>
                    <a:t>模型攻坚</a:t>
                  </a:r>
                  <a:endParaRPr lang="zh-CN" altLang="en-US" b="1" dirty="0">
                    <a:latin typeface="宋体" panose="02010600030101010101" pitchFamily="2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8742" name="矩形 68"/>
                <p:cNvSpPr/>
                <p:nvPr/>
              </p:nvSpPr>
              <p:spPr>
                <a:xfrm>
                  <a:off x="2628728" y="2170517"/>
                  <a:ext cx="1840117" cy="855795"/>
                </a:xfrm>
                <a:prstGeom prst="rect">
                  <a:avLst/>
                </a:prstGeom>
              </p:spPr>
              <p:txBody>
                <a:bodyPr wrap="square">
                  <a:noAutofit/>
                  <a:scene3d>
                    <a:camera prst="orthographicFront"/>
                    <a:lightRig rig="threePt" dir="t"/>
                  </a:scene3d>
                </a:bodyPr>
                <a:p>
                  <a:pPr marL="0" lvl="1" algn="ctr" defTabSz="1066800">
                    <a:lnSpc>
                      <a:spcPct val="16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r>
                    <a:rPr lang="en-US" altLang="en-US" sz="14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✓</a:t>
                  </a:r>
                  <a:r>
                    <a:rPr lang="en-US" altLang="zh-CN" sz="14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 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数据采集</a:t>
                  </a:r>
                  <a:endParaRPr lang="zh-CN" altLang="en-US" sz="1400" b="1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 marL="0" lvl="1" algn="ctr" defTabSz="1066800">
                    <a:lnSpc>
                      <a:spcPct val="16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r>
                    <a:rPr lang="en-US" altLang="en-US" sz="14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✓</a:t>
                  </a:r>
                  <a:r>
                    <a:rPr lang="en-US" altLang="zh-CN" sz="14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 </a:t>
                  </a:r>
                  <a:r>
                    <a:rPr lang="zh-CN" altLang="en-US" sz="14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模型训练</a:t>
                  </a:r>
                  <a:endParaRPr lang="zh-CN" altLang="en-US" sz="1400" b="1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 marL="0" lvl="1" algn="ctr" defTabSz="1066800">
                    <a:lnSpc>
                      <a:spcPct val="16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r>
                    <a:rPr lang="en-US" altLang="en-US" sz="1400" b="1" dirty="0"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  <a:sym typeface="+mn-ea"/>
                    </a:rPr>
                    <a:t>✓ </a:t>
                  </a:r>
                  <a:r>
                    <a:rPr lang="zh-CN" altLang="en-US" sz="1400" b="1" dirty="0"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  <a:sym typeface="+mn-ea"/>
                    </a:rPr>
                    <a:t>算法设计</a:t>
                  </a:r>
                  <a:endParaRPr lang="zh-CN" altLang="en-US" sz="1400" b="1" dirty="0"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+mn-ea"/>
                  </a:endParaRPr>
                </a:p>
              </p:txBody>
            </p:sp>
          </p:grpSp>
          <p:grpSp>
            <p:nvGrpSpPr>
              <p:cNvPr id="106" name="组合 13"/>
              <p:cNvGrpSpPr/>
              <p:nvPr/>
            </p:nvGrpSpPr>
            <p:grpSpPr>
              <a:xfrm>
                <a:off x="9423" y="2452"/>
                <a:ext cx="3980" cy="4172"/>
                <a:chOff x="4675155" y="1757964"/>
                <a:chExt cx="1587581" cy="1431012"/>
              </a:xfrm>
            </p:grpSpPr>
            <p:sp>
              <p:nvSpPr>
                <p:cNvPr id="1048743" name="任意多边形 14"/>
                <p:cNvSpPr/>
                <p:nvPr/>
              </p:nvSpPr>
              <p:spPr>
                <a:xfrm>
                  <a:off x="4675155" y="1757964"/>
                  <a:ext cx="1428824" cy="1178480"/>
                </a:xfrm>
                <a:custGeom>
                  <a:avLst/>
                  <a:gdLst>
                    <a:gd name="connsiteX0" fmla="*/ 0 w 1905098"/>
                    <a:gd name="connsiteY0" fmla="*/ 157131 h 1571307"/>
                    <a:gd name="connsiteX1" fmla="*/ 157131 w 1905098"/>
                    <a:gd name="connsiteY1" fmla="*/ 0 h 1571307"/>
                    <a:gd name="connsiteX2" fmla="*/ 1747967 w 1905098"/>
                    <a:gd name="connsiteY2" fmla="*/ 0 h 1571307"/>
                    <a:gd name="connsiteX3" fmla="*/ 1905098 w 1905098"/>
                    <a:gd name="connsiteY3" fmla="*/ 157131 h 1571307"/>
                    <a:gd name="connsiteX4" fmla="*/ 1905098 w 1905098"/>
                    <a:gd name="connsiteY4" fmla="*/ 1414176 h 1571307"/>
                    <a:gd name="connsiteX5" fmla="*/ 1747967 w 1905098"/>
                    <a:gd name="connsiteY5" fmla="*/ 1571307 h 1571307"/>
                    <a:gd name="connsiteX6" fmla="*/ 157131 w 1905098"/>
                    <a:gd name="connsiteY6" fmla="*/ 1571307 h 1571307"/>
                    <a:gd name="connsiteX7" fmla="*/ 0 w 1905098"/>
                    <a:gd name="connsiteY7" fmla="*/ 1414176 h 1571307"/>
                    <a:gd name="connsiteX8" fmla="*/ 0 w 1905098"/>
                    <a:gd name="connsiteY8" fmla="*/ 157131 h 1571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98" h="1571307">
                      <a:moveTo>
                        <a:pt x="0" y="157131"/>
                      </a:moveTo>
                      <a:cubicBezTo>
                        <a:pt x="0" y="70350"/>
                        <a:pt x="70350" y="0"/>
                        <a:pt x="157131" y="0"/>
                      </a:cubicBezTo>
                      <a:lnTo>
                        <a:pt x="1747967" y="0"/>
                      </a:lnTo>
                      <a:cubicBezTo>
                        <a:pt x="1834748" y="0"/>
                        <a:pt x="1905098" y="70350"/>
                        <a:pt x="1905098" y="157131"/>
                      </a:cubicBezTo>
                      <a:lnTo>
                        <a:pt x="1905098" y="1414176"/>
                      </a:lnTo>
                      <a:cubicBezTo>
                        <a:pt x="1905098" y="1500957"/>
                        <a:pt x="1834748" y="1571307"/>
                        <a:pt x="1747967" y="1571307"/>
                      </a:cubicBezTo>
                      <a:lnTo>
                        <a:pt x="157131" y="1571307"/>
                      </a:lnTo>
                      <a:cubicBezTo>
                        <a:pt x="70350" y="1571307"/>
                        <a:pt x="0" y="1500957"/>
                        <a:pt x="0" y="1414176"/>
                      </a:cubicBezTo>
                      <a:lnTo>
                        <a:pt x="0" y="157131"/>
                      </a:lnTo>
                      <a:close/>
                    </a:path>
                  </a:pathLst>
                </a:custGeom>
                <a:noFill/>
                <a:ln>
                  <a:solidFill>
                    <a:srgbClr val="404040"/>
                  </a:solidFill>
                </a:ln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72840" tIns="72840" rIns="72840" bIns="325372" numCol="1" spcCol="1270" anchor="t" anchorCtr="0">
                  <a:noAutofit/>
                </a:bodyPr>
                <a:p>
                  <a:pPr marL="0" lvl="1" algn="ctr" defTabSz="106680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endParaRPr lang="en-US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 marL="0" lvl="1" algn="ctr" defTabSz="106680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r>
                    <a:rPr lang="en-US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✓</a:t>
                  </a:r>
                  <a:r>
                    <a:rPr lang="en-US" altLang="zh-CN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 </a:t>
                  </a:r>
                  <a:r>
                    <a:rPr lang="zh-CN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边缘部署</a:t>
                  </a:r>
                  <a:endParaRPr lang="zh-CN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 marL="0" lvl="1" algn="ctr" defTabSz="1066800">
                    <a:lnSpc>
                      <a:spcPct val="150000"/>
                    </a:lnSpc>
                    <a:spcBef>
                      <a:spcPct val="0"/>
                    </a:spcBef>
                    <a:spcAft>
                      <a:spcPct val="15000"/>
                    </a:spcAft>
                  </a:pPr>
                  <a:r>
                    <a:rPr lang="en-US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✓</a:t>
                  </a:r>
                  <a:r>
                    <a:rPr lang="en-US" altLang="zh-CN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 </a:t>
                  </a:r>
                  <a:r>
                    <a:rPr lang="zh-CN" altLang="en-US" sz="14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压力测试</a:t>
                  </a:r>
                  <a:endParaRPr lang="zh-CN" altLang="en-US" sz="14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1048744" name="任意多边形 44"/>
                <p:cNvSpPr/>
                <p:nvPr/>
              </p:nvSpPr>
              <p:spPr>
                <a:xfrm>
                  <a:off x="4992671" y="2683913"/>
                  <a:ext cx="1270065" cy="505063"/>
                </a:xfrm>
                <a:custGeom>
                  <a:avLst/>
                  <a:gdLst>
                    <a:gd name="connsiteX0" fmla="*/ 0 w 1693420"/>
                    <a:gd name="connsiteY0" fmla="*/ 67342 h 673417"/>
                    <a:gd name="connsiteX1" fmla="*/ 67342 w 1693420"/>
                    <a:gd name="connsiteY1" fmla="*/ 0 h 673417"/>
                    <a:gd name="connsiteX2" fmla="*/ 1626078 w 1693420"/>
                    <a:gd name="connsiteY2" fmla="*/ 0 h 673417"/>
                    <a:gd name="connsiteX3" fmla="*/ 1693420 w 1693420"/>
                    <a:gd name="connsiteY3" fmla="*/ 67342 h 673417"/>
                    <a:gd name="connsiteX4" fmla="*/ 1693420 w 1693420"/>
                    <a:gd name="connsiteY4" fmla="*/ 606075 h 673417"/>
                    <a:gd name="connsiteX5" fmla="*/ 1626078 w 1693420"/>
                    <a:gd name="connsiteY5" fmla="*/ 673417 h 673417"/>
                    <a:gd name="connsiteX6" fmla="*/ 67342 w 1693420"/>
                    <a:gd name="connsiteY6" fmla="*/ 673417 h 673417"/>
                    <a:gd name="connsiteX7" fmla="*/ 0 w 1693420"/>
                    <a:gd name="connsiteY7" fmla="*/ 606075 h 673417"/>
                    <a:gd name="connsiteX8" fmla="*/ 0 w 1693420"/>
                    <a:gd name="connsiteY8" fmla="*/ 67342 h 673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93420" h="673417">
                      <a:moveTo>
                        <a:pt x="0" y="67342"/>
                      </a:moveTo>
                      <a:cubicBezTo>
                        <a:pt x="0" y="30150"/>
                        <a:pt x="30150" y="0"/>
                        <a:pt x="67342" y="0"/>
                      </a:cubicBezTo>
                      <a:lnTo>
                        <a:pt x="1626078" y="0"/>
                      </a:lnTo>
                      <a:cubicBezTo>
                        <a:pt x="1663270" y="0"/>
                        <a:pt x="1693420" y="30150"/>
                        <a:pt x="1693420" y="67342"/>
                      </a:cubicBezTo>
                      <a:lnTo>
                        <a:pt x="1693420" y="606075"/>
                      </a:lnTo>
                      <a:cubicBezTo>
                        <a:pt x="1693420" y="643267"/>
                        <a:pt x="1663270" y="673417"/>
                        <a:pt x="1626078" y="673417"/>
                      </a:cubicBezTo>
                      <a:lnTo>
                        <a:pt x="67342" y="673417"/>
                      </a:lnTo>
                      <a:cubicBezTo>
                        <a:pt x="30150" y="673417"/>
                        <a:pt x="0" y="643267"/>
                        <a:pt x="0" y="606075"/>
                      </a:cubicBezTo>
                      <a:lnTo>
                        <a:pt x="0" y="67342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 w="25400">
                  <a:solidFill>
                    <a:schemeClr val="bg1"/>
                  </a:solidFill>
                </a:ln>
                <a:effectLst>
                  <a:outerShdw blurRad="63500" dist="508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12001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zh-CN" altLang="en-US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宋体" panose="02010600030101010101" pitchFamily="2" charset="-122"/>
                      <a:ea typeface="宋体" panose="02010600030101010101" pitchFamily="2" charset="-122"/>
                    </a:rPr>
                    <a:t>部署测试</a:t>
                  </a:r>
                  <a:endParaRPr lang="zh-CN" altLang="en-US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宋体" panose="02010600030101010101" pitchFamily="2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048745" name="形状 15"/>
              <p:cNvSpPr/>
              <p:nvPr/>
            </p:nvSpPr>
            <p:spPr>
              <a:xfrm>
                <a:off x="11882" y="3830"/>
                <a:ext cx="4088" cy="3873"/>
              </a:xfrm>
              <a:prstGeom prst="leftCircularArrow">
                <a:avLst>
                  <a:gd name="adj1" fmla="val 2837"/>
                  <a:gd name="adj2" fmla="val 346575"/>
                  <a:gd name="adj3" fmla="val 2122086"/>
                  <a:gd name="adj4" fmla="val 9024489"/>
                  <a:gd name="adj5" fmla="val 3310"/>
                </a:avLst>
              </a:prstGeom>
              <a:solidFill>
                <a:srgbClr val="404040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p>
                <a:endParaRPr lang="zh-CN" altLang="en-US"/>
              </a:p>
            </p:txBody>
          </p:sp>
        </p:grpSp>
      </p:grpSp>
      <p:sp>
        <p:nvSpPr>
          <p:cNvPr id="1048746" name="文本框 24"/>
          <p:cNvSpPr txBox="1"/>
          <p:nvPr/>
        </p:nvSpPr>
        <p:spPr>
          <a:xfrm>
            <a:off x="474345" y="5113020"/>
            <a:ext cx="2186305" cy="5486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C00000"/>
                </a:solidFill>
              </a:rPr>
              <a:t>🚩</a:t>
            </a:r>
            <a:r>
              <a:rPr lang="en-US" altLang="zh-CN" sz="2800">
                <a:solidFill>
                  <a:srgbClr val="C00000"/>
                </a:solidFill>
              </a:rPr>
              <a:t> </a:t>
            </a:r>
            <a:r>
              <a:rPr lang="en-US" altLang="zh-CN" sz="2800">
                <a:latin typeface="Microsoft JhengHei UI Light" panose="020B0304030504040204" charset="-120"/>
                <a:ea typeface="Microsoft JhengHei UI Light" panose="020B0304030504040204" charset="-120"/>
              </a:rPr>
              <a:t>2025.1~3</a:t>
            </a:r>
            <a:endParaRPr lang="en-US" altLang="zh-CN" sz="2800">
              <a:latin typeface="Microsoft JhengHei UI Light" panose="020B0304030504040204" charset="-120"/>
              <a:ea typeface="Microsoft JhengHei UI Light" panose="020B0304030504040204" charset="-120"/>
            </a:endParaRPr>
          </a:p>
        </p:txBody>
      </p:sp>
      <p:sp>
        <p:nvSpPr>
          <p:cNvPr id="1048747" name="文本框 25"/>
          <p:cNvSpPr txBox="1"/>
          <p:nvPr/>
        </p:nvSpPr>
        <p:spPr>
          <a:xfrm>
            <a:off x="3392170" y="5113020"/>
            <a:ext cx="2270760" cy="5486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rgbClr val="C00000"/>
                </a:solidFill>
                <a:sym typeface="+mn-ea"/>
              </a:rPr>
              <a:t>🚩</a:t>
            </a:r>
            <a:r>
              <a:rPr lang="en-US" altLang="zh-CN" sz="2800">
                <a:solidFill>
                  <a:srgbClr val="C00000"/>
                </a:solidFill>
                <a:sym typeface="+mn-ea"/>
              </a:rPr>
              <a:t> </a:t>
            </a:r>
            <a:r>
              <a:rPr lang="en-US" altLang="zh-CN" sz="2800">
                <a:latin typeface="Microsoft JhengHei UI Light" panose="020B0304030504040204" charset="-120"/>
                <a:ea typeface="Microsoft JhengHei UI Light" panose="020B0304030504040204" charset="-120"/>
                <a:sym typeface="+mn-ea"/>
              </a:rPr>
              <a:t>2025.4~7</a:t>
            </a:r>
            <a:endParaRPr lang="en-US" altLang="zh-CN" sz="2800">
              <a:latin typeface="Microsoft JhengHei UI Light" panose="020B0304030504040204" charset="-120"/>
              <a:ea typeface="Microsoft JhengHei UI Light" panose="020B0304030504040204" charset="-120"/>
              <a:sym typeface="+mn-ea"/>
            </a:endParaRPr>
          </a:p>
        </p:txBody>
      </p:sp>
      <p:sp>
        <p:nvSpPr>
          <p:cNvPr id="1048748" name="文本框 27"/>
          <p:cNvSpPr txBox="1"/>
          <p:nvPr/>
        </p:nvSpPr>
        <p:spPr>
          <a:xfrm>
            <a:off x="5983605" y="5113020"/>
            <a:ext cx="2601595" cy="5486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rgbClr val="C00000"/>
                </a:solidFill>
                <a:sym typeface="+mn-ea"/>
              </a:rPr>
              <a:t>🚩</a:t>
            </a:r>
            <a:r>
              <a:rPr lang="en-US" altLang="zh-CN" sz="2800">
                <a:solidFill>
                  <a:srgbClr val="C00000"/>
                </a:solidFill>
                <a:sym typeface="+mn-ea"/>
              </a:rPr>
              <a:t> </a:t>
            </a:r>
            <a:r>
              <a:rPr lang="en-US" altLang="zh-CN" sz="2800">
                <a:latin typeface="Microsoft JhengHei UI Light" panose="020B0304030504040204" charset="-120"/>
                <a:ea typeface="Microsoft JhengHei UI Light" panose="020B0304030504040204" charset="-120"/>
                <a:sym typeface="+mn-ea"/>
              </a:rPr>
              <a:t>2025.7~12</a:t>
            </a:r>
            <a:endParaRPr lang="en-US" altLang="zh-CN" sz="2800">
              <a:latin typeface="Microsoft JhengHei UI Light" panose="020B0304030504040204" charset="-120"/>
              <a:ea typeface="Microsoft JhengHei UI Light" panose="020B0304030504040204" charset="-120"/>
              <a:sym typeface="+mn-ea"/>
            </a:endParaRPr>
          </a:p>
        </p:txBody>
      </p:sp>
      <p:sp>
        <p:nvSpPr>
          <p:cNvPr id="1048749" name="文本框 28"/>
          <p:cNvSpPr txBox="1"/>
          <p:nvPr/>
        </p:nvSpPr>
        <p:spPr>
          <a:xfrm>
            <a:off x="9290050" y="5113020"/>
            <a:ext cx="2500630" cy="5486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rgbClr val="C00000"/>
                </a:solidFill>
                <a:sym typeface="+mn-ea"/>
              </a:rPr>
              <a:t>🚩</a:t>
            </a:r>
            <a:r>
              <a:rPr lang="en-US" altLang="zh-CN" sz="2800">
                <a:solidFill>
                  <a:srgbClr val="C00000"/>
                </a:solidFill>
                <a:sym typeface="+mn-ea"/>
              </a:rPr>
              <a:t> </a:t>
            </a:r>
            <a:r>
              <a:rPr lang="en-US" altLang="zh-CN" sz="2800">
                <a:latin typeface="Microsoft JhengHei UI Light" panose="020B0304030504040204" charset="-120"/>
                <a:ea typeface="Microsoft JhengHei UI Light" panose="020B0304030504040204" charset="-120"/>
                <a:sym typeface="+mn-ea"/>
              </a:rPr>
              <a:t>2026.1~4</a:t>
            </a:r>
            <a:endParaRPr lang="en-US" altLang="zh-CN" sz="2800">
              <a:latin typeface="Microsoft JhengHei UI Light" panose="020B0304030504040204" charset="-120"/>
              <a:ea typeface="Microsoft JhengHei UI Light" panose="020B0304030504040204" charset="-120"/>
              <a:sym typeface="+mn-ea"/>
            </a:endParaRPr>
          </a:p>
        </p:txBody>
      </p:sp>
      <p:sp>
        <p:nvSpPr>
          <p:cNvPr id="1048750" name="右箭头 32"/>
          <p:cNvSpPr/>
          <p:nvPr>
            <p:custDataLst>
              <p:tags r:id="rId5"/>
            </p:custDataLst>
          </p:nvPr>
        </p:nvSpPr>
        <p:spPr>
          <a:xfrm flipV="1">
            <a:off x="635" y="5856605"/>
            <a:ext cx="11953240" cy="257810"/>
          </a:xfrm>
          <a:prstGeom prst="rightArrow">
            <a:avLst>
              <a:gd name="adj1" fmla="val 50000"/>
              <a:gd name="adj2" fmla="val 7222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1048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50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组合 17"/>
          <p:cNvGrpSpPr/>
          <p:nvPr/>
        </p:nvGrpSpPr>
        <p:grpSpPr>
          <a:xfrm>
            <a:off x="331599" y="222348"/>
            <a:ext cx="2611755" cy="398780"/>
            <a:chOff x="331599" y="222348"/>
            <a:chExt cx="2611755" cy="398780"/>
          </a:xfrm>
        </p:grpSpPr>
        <p:sp>
          <p:nvSpPr>
            <p:cNvPr id="1048754" name="矩形 18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755" name="文本框 19"/>
            <p:cNvSpPr txBox="1"/>
            <p:nvPr/>
          </p:nvSpPr>
          <p:spPr>
            <a:xfrm>
              <a:off x="474474" y="222348"/>
              <a:ext cx="246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000" dirty="0">
                  <a:solidFill>
                    <a:schemeClr val="tx2"/>
                  </a:solidFill>
                  <a:latin typeface="+mn-ea"/>
                  <a:cs typeface="Roboto" panose="02000000000000000000" charset="0"/>
                </a:rPr>
                <a:t>团队分工与执行保障</a:t>
              </a:r>
              <a:endParaRPr lang="zh-CN" altLang="en-US" sz="2000" dirty="0">
                <a:solidFill>
                  <a:schemeClr val="tx2"/>
                </a:solidFill>
                <a:latin typeface="+mn-ea"/>
                <a:cs typeface="Roboto" panose="02000000000000000000" charset="0"/>
              </a:endParaRPr>
            </a:p>
          </p:txBody>
        </p:sp>
      </p:grpSp>
      <p:pic>
        <p:nvPicPr>
          <p:cNvPr id="2097202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38243" t="46400"/>
          <a:stretch>
            <a:fillRect/>
          </a:stretch>
        </p:blipFill>
        <p:spPr>
          <a:xfrm>
            <a:off x="9373870" y="5842000"/>
            <a:ext cx="3682365" cy="3195955"/>
          </a:xfrm>
          <a:prstGeom prst="rect">
            <a:avLst/>
          </a:prstGeom>
        </p:spPr>
      </p:pic>
      <p:grpSp>
        <p:nvGrpSpPr>
          <p:cNvPr id="111" name="Group 17"/>
          <p:cNvGrpSpPr/>
          <p:nvPr>
            <p:custDataLst>
              <p:tags r:id="rId3"/>
            </p:custDataLst>
          </p:nvPr>
        </p:nvGrpSpPr>
        <p:grpSpPr bwMode="auto">
          <a:xfrm>
            <a:off x="7922895" y="3402965"/>
            <a:ext cx="694055" cy="2965450"/>
            <a:chOff x="2662" y="1654"/>
            <a:chExt cx="408" cy="1238"/>
          </a:xfrm>
          <a:solidFill>
            <a:schemeClr val="bg2">
              <a:lumMod val="25000"/>
            </a:schemeClr>
          </a:solidFill>
          <a:effectLst/>
        </p:grpSpPr>
        <p:sp>
          <p:nvSpPr>
            <p:cNvPr id="1048756" name="Oval 18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2681" y="1654"/>
              <a:ext cx="366" cy="366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335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charset="-122"/>
              </a:endParaRPr>
            </a:p>
          </p:txBody>
        </p:sp>
        <p:sp>
          <p:nvSpPr>
            <p:cNvPr id="1048757" name="Freeform 19"/>
            <p:cNvSpPr/>
            <p:nvPr>
              <p:custDataLst>
                <p:tags r:id="rId5"/>
              </p:custDataLst>
            </p:nvPr>
          </p:nvSpPr>
          <p:spPr bwMode="auto">
            <a:xfrm>
              <a:off x="2662" y="2043"/>
              <a:ext cx="408" cy="849"/>
            </a:xfrm>
            <a:custGeom>
              <a:avLst/>
              <a:gdLst>
                <a:gd name="T0" fmla="*/ 62 w 124"/>
                <a:gd name="T1" fmla="*/ 21 h 258"/>
                <a:gd name="T2" fmla="*/ 81 w 124"/>
                <a:gd name="T3" fmla="*/ 1 h 258"/>
                <a:gd name="T4" fmla="*/ 112 w 124"/>
                <a:gd name="T5" fmla="*/ 1 h 258"/>
                <a:gd name="T6" fmla="*/ 124 w 124"/>
                <a:gd name="T7" fmla="*/ 25 h 258"/>
                <a:gd name="T8" fmla="*/ 124 w 124"/>
                <a:gd name="T9" fmla="*/ 130 h 258"/>
                <a:gd name="T10" fmla="*/ 103 w 124"/>
                <a:gd name="T11" fmla="*/ 140 h 258"/>
                <a:gd name="T12" fmla="*/ 103 w 124"/>
                <a:gd name="T13" fmla="*/ 246 h 258"/>
                <a:gd name="T14" fmla="*/ 82 w 124"/>
                <a:gd name="T15" fmla="*/ 257 h 258"/>
                <a:gd name="T16" fmla="*/ 62 w 124"/>
                <a:gd name="T17" fmla="*/ 240 h 258"/>
                <a:gd name="T18" fmla="*/ 45 w 124"/>
                <a:gd name="T19" fmla="*/ 258 h 258"/>
                <a:gd name="T20" fmla="*/ 20 w 124"/>
                <a:gd name="T21" fmla="*/ 241 h 258"/>
                <a:gd name="T22" fmla="*/ 20 w 124"/>
                <a:gd name="T23" fmla="*/ 141 h 258"/>
                <a:gd name="T24" fmla="*/ 7 w 124"/>
                <a:gd name="T25" fmla="*/ 141 h 258"/>
                <a:gd name="T26" fmla="*/ 0 w 124"/>
                <a:gd name="T27" fmla="*/ 126 h 258"/>
                <a:gd name="T28" fmla="*/ 0 w 124"/>
                <a:gd name="T29" fmla="*/ 11 h 258"/>
                <a:gd name="T30" fmla="*/ 19 w 124"/>
                <a:gd name="T31" fmla="*/ 1 h 258"/>
                <a:gd name="T32" fmla="*/ 42 w 124"/>
                <a:gd name="T33" fmla="*/ 1 h 258"/>
                <a:gd name="T34" fmla="*/ 62 w 124"/>
                <a:gd name="T35" fmla="*/ 21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4" h="258">
                  <a:moveTo>
                    <a:pt x="62" y="21"/>
                  </a:moveTo>
                  <a:cubicBezTo>
                    <a:pt x="81" y="1"/>
                    <a:pt x="81" y="1"/>
                    <a:pt x="81" y="1"/>
                  </a:cubicBezTo>
                  <a:cubicBezTo>
                    <a:pt x="81" y="1"/>
                    <a:pt x="101" y="1"/>
                    <a:pt x="112" y="1"/>
                  </a:cubicBezTo>
                  <a:cubicBezTo>
                    <a:pt x="124" y="1"/>
                    <a:pt x="124" y="2"/>
                    <a:pt x="124" y="25"/>
                  </a:cubicBezTo>
                  <a:cubicBezTo>
                    <a:pt x="124" y="48"/>
                    <a:pt x="124" y="120"/>
                    <a:pt x="124" y="130"/>
                  </a:cubicBezTo>
                  <a:cubicBezTo>
                    <a:pt x="124" y="141"/>
                    <a:pt x="119" y="140"/>
                    <a:pt x="103" y="140"/>
                  </a:cubicBezTo>
                  <a:cubicBezTo>
                    <a:pt x="103" y="140"/>
                    <a:pt x="103" y="230"/>
                    <a:pt x="103" y="246"/>
                  </a:cubicBezTo>
                  <a:cubicBezTo>
                    <a:pt x="103" y="258"/>
                    <a:pt x="95" y="257"/>
                    <a:pt x="82" y="257"/>
                  </a:cubicBezTo>
                  <a:cubicBezTo>
                    <a:pt x="67" y="257"/>
                    <a:pt x="62" y="256"/>
                    <a:pt x="62" y="240"/>
                  </a:cubicBezTo>
                  <a:cubicBezTo>
                    <a:pt x="62" y="240"/>
                    <a:pt x="65" y="258"/>
                    <a:pt x="45" y="258"/>
                  </a:cubicBezTo>
                  <a:cubicBezTo>
                    <a:pt x="23" y="258"/>
                    <a:pt x="20" y="255"/>
                    <a:pt x="20" y="241"/>
                  </a:cubicBezTo>
                  <a:cubicBezTo>
                    <a:pt x="20" y="231"/>
                    <a:pt x="20" y="141"/>
                    <a:pt x="20" y="141"/>
                  </a:cubicBezTo>
                  <a:cubicBezTo>
                    <a:pt x="20" y="141"/>
                    <a:pt x="12" y="141"/>
                    <a:pt x="7" y="141"/>
                  </a:cubicBezTo>
                  <a:cubicBezTo>
                    <a:pt x="0" y="141"/>
                    <a:pt x="0" y="137"/>
                    <a:pt x="0" y="126"/>
                  </a:cubicBezTo>
                  <a:cubicBezTo>
                    <a:pt x="0" y="117"/>
                    <a:pt x="0" y="21"/>
                    <a:pt x="0" y="11"/>
                  </a:cubicBezTo>
                  <a:cubicBezTo>
                    <a:pt x="0" y="0"/>
                    <a:pt x="7" y="1"/>
                    <a:pt x="19" y="1"/>
                  </a:cubicBezTo>
                  <a:cubicBezTo>
                    <a:pt x="31" y="1"/>
                    <a:pt x="42" y="1"/>
                    <a:pt x="42" y="1"/>
                  </a:cubicBezTo>
                  <a:lnTo>
                    <a:pt x="62" y="2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335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charset="-122"/>
              </a:endParaRPr>
            </a:p>
          </p:txBody>
        </p:sp>
      </p:grpSp>
      <p:grpSp>
        <p:nvGrpSpPr>
          <p:cNvPr id="112" name="组合 21"/>
          <p:cNvGrpSpPr/>
          <p:nvPr>
            <p:custDataLst>
              <p:tags r:id="rId6"/>
            </p:custDataLst>
          </p:nvPr>
        </p:nvGrpSpPr>
        <p:grpSpPr>
          <a:xfrm>
            <a:off x="4343400" y="693420"/>
            <a:ext cx="7491095" cy="5344160"/>
            <a:chOff x="3260" y="2843"/>
            <a:chExt cx="14683" cy="7438"/>
          </a:xfrm>
        </p:grpSpPr>
        <p:grpSp>
          <p:nvGrpSpPr>
            <p:cNvPr id="113" name="Group 5"/>
            <p:cNvGrpSpPr/>
            <p:nvPr/>
          </p:nvGrpSpPr>
          <p:grpSpPr bwMode="auto">
            <a:xfrm>
              <a:off x="12563" y="6440"/>
              <a:ext cx="2130" cy="3477"/>
              <a:chOff x="3333" y="1602"/>
              <a:chExt cx="639" cy="1043"/>
            </a:xfrm>
            <a:solidFill>
              <a:schemeClr val="bg2">
                <a:lumMod val="25000"/>
              </a:schemeClr>
            </a:solidFill>
          </p:grpSpPr>
          <p:sp>
            <p:nvSpPr>
              <p:cNvPr id="1048758" name="Freeform 6"/>
              <p:cNvSpPr/>
              <p:nvPr>
                <p:custDataLst>
                  <p:tags r:id="rId7"/>
                </p:custDataLst>
              </p:nvPr>
            </p:nvSpPr>
            <p:spPr bwMode="auto">
              <a:xfrm>
                <a:off x="3333" y="1707"/>
                <a:ext cx="639" cy="938"/>
              </a:xfrm>
              <a:custGeom>
                <a:avLst/>
                <a:gdLst>
                  <a:gd name="T0" fmla="*/ 189 w 194"/>
                  <a:gd name="T1" fmla="*/ 8 h 285"/>
                  <a:gd name="T2" fmla="*/ 137 w 194"/>
                  <a:gd name="T3" fmla="*/ 0 h 285"/>
                  <a:gd name="T4" fmla="*/ 133 w 194"/>
                  <a:gd name="T5" fmla="*/ 1 h 285"/>
                  <a:gd name="T6" fmla="*/ 149 w 194"/>
                  <a:gd name="T7" fmla="*/ 22 h 285"/>
                  <a:gd name="T8" fmla="*/ 86 w 194"/>
                  <a:gd name="T9" fmla="*/ 68 h 285"/>
                  <a:gd name="T10" fmla="*/ 68 w 194"/>
                  <a:gd name="T11" fmla="*/ 68 h 285"/>
                  <a:gd name="T12" fmla="*/ 52 w 194"/>
                  <a:gd name="T13" fmla="*/ 85 h 285"/>
                  <a:gd name="T14" fmla="*/ 35 w 194"/>
                  <a:gd name="T15" fmla="*/ 68 h 285"/>
                  <a:gd name="T16" fmla="*/ 16 w 194"/>
                  <a:gd name="T17" fmla="*/ 68 h 285"/>
                  <a:gd name="T18" fmla="*/ 0 w 194"/>
                  <a:gd name="T19" fmla="*/ 76 h 285"/>
                  <a:gd name="T20" fmla="*/ 0 w 194"/>
                  <a:gd name="T21" fmla="*/ 173 h 285"/>
                  <a:gd name="T22" fmla="*/ 6 w 194"/>
                  <a:gd name="T23" fmla="*/ 186 h 285"/>
                  <a:gd name="T24" fmla="*/ 17 w 194"/>
                  <a:gd name="T25" fmla="*/ 186 h 285"/>
                  <a:gd name="T26" fmla="*/ 17 w 194"/>
                  <a:gd name="T27" fmla="*/ 271 h 285"/>
                  <a:gd name="T28" fmla="*/ 38 w 194"/>
                  <a:gd name="T29" fmla="*/ 285 h 285"/>
                  <a:gd name="T30" fmla="*/ 52 w 194"/>
                  <a:gd name="T31" fmla="*/ 273 h 285"/>
                  <a:gd name="T32" fmla="*/ 69 w 194"/>
                  <a:gd name="T33" fmla="*/ 284 h 285"/>
                  <a:gd name="T34" fmla="*/ 87 w 194"/>
                  <a:gd name="T35" fmla="*/ 274 h 285"/>
                  <a:gd name="T36" fmla="*/ 87 w 194"/>
                  <a:gd name="T37" fmla="*/ 220 h 285"/>
                  <a:gd name="T38" fmla="*/ 87 w 194"/>
                  <a:gd name="T39" fmla="*/ 185 h 285"/>
                  <a:gd name="T40" fmla="*/ 87 w 194"/>
                  <a:gd name="T41" fmla="*/ 106 h 285"/>
                  <a:gd name="T42" fmla="*/ 167 w 194"/>
                  <a:gd name="T43" fmla="*/ 47 h 285"/>
                  <a:gd name="T44" fmla="*/ 183 w 194"/>
                  <a:gd name="T45" fmla="*/ 69 h 285"/>
                  <a:gd name="T46" fmla="*/ 186 w 194"/>
                  <a:gd name="T47" fmla="*/ 65 h 285"/>
                  <a:gd name="T48" fmla="*/ 194 w 194"/>
                  <a:gd name="T49" fmla="*/ 14 h 285"/>
                  <a:gd name="T50" fmla="*/ 189 w 194"/>
                  <a:gd name="T51" fmla="*/ 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4" h="285">
                    <a:moveTo>
                      <a:pt x="189" y="8"/>
                    </a:moveTo>
                    <a:cubicBezTo>
                      <a:pt x="137" y="0"/>
                      <a:pt x="137" y="0"/>
                      <a:pt x="137" y="0"/>
                    </a:cubicBezTo>
                    <a:cubicBezTo>
                      <a:pt x="136" y="0"/>
                      <a:pt x="134" y="0"/>
                      <a:pt x="133" y="1"/>
                    </a:cubicBezTo>
                    <a:cubicBezTo>
                      <a:pt x="149" y="22"/>
                      <a:pt x="149" y="22"/>
                      <a:pt x="149" y="22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77" y="68"/>
                      <a:pt x="68" y="68"/>
                      <a:pt x="68" y="68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35" y="68"/>
                      <a:pt x="35" y="68"/>
                      <a:pt x="35" y="68"/>
                    </a:cubicBezTo>
                    <a:cubicBezTo>
                      <a:pt x="35" y="68"/>
                      <a:pt x="26" y="68"/>
                      <a:pt x="16" y="68"/>
                    </a:cubicBezTo>
                    <a:cubicBezTo>
                      <a:pt x="5" y="68"/>
                      <a:pt x="0" y="67"/>
                      <a:pt x="0" y="76"/>
                    </a:cubicBezTo>
                    <a:cubicBezTo>
                      <a:pt x="0" y="85"/>
                      <a:pt x="0" y="166"/>
                      <a:pt x="0" y="173"/>
                    </a:cubicBezTo>
                    <a:cubicBezTo>
                      <a:pt x="0" y="183"/>
                      <a:pt x="0" y="186"/>
                      <a:pt x="6" y="186"/>
                    </a:cubicBezTo>
                    <a:cubicBezTo>
                      <a:pt x="10" y="186"/>
                      <a:pt x="17" y="186"/>
                      <a:pt x="17" y="186"/>
                    </a:cubicBezTo>
                    <a:cubicBezTo>
                      <a:pt x="17" y="186"/>
                      <a:pt x="17" y="262"/>
                      <a:pt x="17" y="271"/>
                    </a:cubicBezTo>
                    <a:cubicBezTo>
                      <a:pt x="17" y="282"/>
                      <a:pt x="19" y="285"/>
                      <a:pt x="38" y="285"/>
                    </a:cubicBezTo>
                    <a:cubicBezTo>
                      <a:pt x="50" y="285"/>
                      <a:pt x="52" y="277"/>
                      <a:pt x="52" y="273"/>
                    </a:cubicBezTo>
                    <a:cubicBezTo>
                      <a:pt x="53" y="283"/>
                      <a:pt x="57" y="284"/>
                      <a:pt x="69" y="284"/>
                    </a:cubicBezTo>
                    <a:cubicBezTo>
                      <a:pt x="80" y="284"/>
                      <a:pt x="87" y="285"/>
                      <a:pt x="87" y="274"/>
                    </a:cubicBezTo>
                    <a:cubicBezTo>
                      <a:pt x="87" y="267"/>
                      <a:pt x="87" y="242"/>
                      <a:pt x="87" y="220"/>
                    </a:cubicBezTo>
                    <a:cubicBezTo>
                      <a:pt x="87" y="201"/>
                      <a:pt x="87" y="185"/>
                      <a:pt x="87" y="185"/>
                    </a:cubicBezTo>
                    <a:cubicBezTo>
                      <a:pt x="87" y="106"/>
                      <a:pt x="87" y="106"/>
                      <a:pt x="87" y="106"/>
                    </a:cubicBezTo>
                    <a:cubicBezTo>
                      <a:pt x="167" y="47"/>
                      <a:pt x="167" y="47"/>
                      <a:pt x="167" y="47"/>
                    </a:cubicBezTo>
                    <a:cubicBezTo>
                      <a:pt x="183" y="69"/>
                      <a:pt x="183" y="69"/>
                      <a:pt x="183" y="69"/>
                    </a:cubicBezTo>
                    <a:cubicBezTo>
                      <a:pt x="185" y="68"/>
                      <a:pt x="186" y="67"/>
                      <a:pt x="186" y="65"/>
                    </a:cubicBezTo>
                    <a:cubicBezTo>
                      <a:pt x="194" y="14"/>
                      <a:pt x="194" y="14"/>
                      <a:pt x="194" y="14"/>
                    </a:cubicBezTo>
                    <a:cubicBezTo>
                      <a:pt x="194" y="11"/>
                      <a:pt x="192" y="8"/>
                      <a:pt x="189" y="8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prstDash val="solid"/>
                <a:miter lim="800000"/>
              </a:ln>
            </p:spPr>
            <p:txBody>
              <a:bodyPr/>
              <a:p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48759" name="Oval 7"/>
              <p:cNvSpPr>
                <a:spLocks noChangeArrowhead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3350" y="1602"/>
                <a:ext cx="310" cy="306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  <a:miter lim="800000"/>
              </a:ln>
            </p:spPr>
            <p:txBody>
              <a:bodyPr/>
              <a:p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14" name="Group 8"/>
            <p:cNvGrpSpPr/>
            <p:nvPr/>
          </p:nvGrpSpPr>
          <p:grpSpPr bwMode="auto">
            <a:xfrm>
              <a:off x="7256" y="6440"/>
              <a:ext cx="2130" cy="3477"/>
              <a:chOff x="1756" y="1602"/>
              <a:chExt cx="639" cy="1043"/>
            </a:xfrm>
            <a:solidFill>
              <a:schemeClr val="bg2">
                <a:lumMod val="25000"/>
              </a:schemeClr>
            </a:solidFill>
          </p:grpSpPr>
          <p:sp>
            <p:nvSpPr>
              <p:cNvPr id="1048760" name="Freeform 9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1756" y="1707"/>
                <a:ext cx="639" cy="938"/>
              </a:xfrm>
              <a:custGeom>
                <a:avLst/>
                <a:gdLst>
                  <a:gd name="T0" fmla="*/ 5 w 194"/>
                  <a:gd name="T1" fmla="*/ 8 h 285"/>
                  <a:gd name="T2" fmla="*/ 57 w 194"/>
                  <a:gd name="T3" fmla="*/ 0 h 285"/>
                  <a:gd name="T4" fmla="*/ 61 w 194"/>
                  <a:gd name="T5" fmla="*/ 1 h 285"/>
                  <a:gd name="T6" fmla="*/ 46 w 194"/>
                  <a:gd name="T7" fmla="*/ 22 h 285"/>
                  <a:gd name="T8" fmla="*/ 108 w 194"/>
                  <a:gd name="T9" fmla="*/ 68 h 285"/>
                  <a:gd name="T10" fmla="*/ 126 w 194"/>
                  <a:gd name="T11" fmla="*/ 68 h 285"/>
                  <a:gd name="T12" fmla="*/ 142 w 194"/>
                  <a:gd name="T13" fmla="*/ 85 h 285"/>
                  <a:gd name="T14" fmla="*/ 159 w 194"/>
                  <a:gd name="T15" fmla="*/ 68 h 285"/>
                  <a:gd name="T16" fmla="*/ 179 w 194"/>
                  <a:gd name="T17" fmla="*/ 68 h 285"/>
                  <a:gd name="T18" fmla="*/ 194 w 194"/>
                  <a:gd name="T19" fmla="*/ 76 h 285"/>
                  <a:gd name="T20" fmla="*/ 194 w 194"/>
                  <a:gd name="T21" fmla="*/ 173 h 285"/>
                  <a:gd name="T22" fmla="*/ 189 w 194"/>
                  <a:gd name="T23" fmla="*/ 186 h 285"/>
                  <a:gd name="T24" fmla="*/ 177 w 194"/>
                  <a:gd name="T25" fmla="*/ 186 h 285"/>
                  <a:gd name="T26" fmla="*/ 177 w 194"/>
                  <a:gd name="T27" fmla="*/ 271 h 285"/>
                  <a:gd name="T28" fmla="*/ 156 w 194"/>
                  <a:gd name="T29" fmla="*/ 285 h 285"/>
                  <a:gd name="T30" fmla="*/ 142 w 194"/>
                  <a:gd name="T31" fmla="*/ 273 h 285"/>
                  <a:gd name="T32" fmla="*/ 125 w 194"/>
                  <a:gd name="T33" fmla="*/ 284 h 285"/>
                  <a:gd name="T34" fmla="*/ 108 w 194"/>
                  <a:gd name="T35" fmla="*/ 274 h 285"/>
                  <a:gd name="T36" fmla="*/ 108 w 194"/>
                  <a:gd name="T37" fmla="*/ 220 h 285"/>
                  <a:gd name="T38" fmla="*/ 108 w 194"/>
                  <a:gd name="T39" fmla="*/ 185 h 285"/>
                  <a:gd name="T40" fmla="*/ 108 w 194"/>
                  <a:gd name="T41" fmla="*/ 106 h 285"/>
                  <a:gd name="T42" fmla="*/ 27 w 194"/>
                  <a:gd name="T43" fmla="*/ 47 h 285"/>
                  <a:gd name="T44" fmla="*/ 11 w 194"/>
                  <a:gd name="T45" fmla="*/ 69 h 285"/>
                  <a:gd name="T46" fmla="*/ 8 w 194"/>
                  <a:gd name="T47" fmla="*/ 65 h 285"/>
                  <a:gd name="T48" fmla="*/ 1 w 194"/>
                  <a:gd name="T49" fmla="*/ 14 h 285"/>
                  <a:gd name="T50" fmla="*/ 5 w 194"/>
                  <a:gd name="T51" fmla="*/ 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4" h="285">
                    <a:moveTo>
                      <a:pt x="5" y="8"/>
                    </a:moveTo>
                    <a:cubicBezTo>
                      <a:pt x="57" y="0"/>
                      <a:pt x="57" y="0"/>
                      <a:pt x="57" y="0"/>
                    </a:cubicBezTo>
                    <a:cubicBezTo>
                      <a:pt x="59" y="0"/>
                      <a:pt x="60" y="0"/>
                      <a:pt x="61" y="1"/>
                    </a:cubicBezTo>
                    <a:cubicBezTo>
                      <a:pt x="46" y="22"/>
                      <a:pt x="46" y="22"/>
                      <a:pt x="46" y="22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17" y="68"/>
                      <a:pt x="126" y="68"/>
                      <a:pt x="126" y="68"/>
                    </a:cubicBezTo>
                    <a:cubicBezTo>
                      <a:pt x="142" y="85"/>
                      <a:pt x="142" y="85"/>
                      <a:pt x="142" y="85"/>
                    </a:cubicBezTo>
                    <a:cubicBezTo>
                      <a:pt x="159" y="68"/>
                      <a:pt x="159" y="68"/>
                      <a:pt x="159" y="68"/>
                    </a:cubicBezTo>
                    <a:cubicBezTo>
                      <a:pt x="159" y="68"/>
                      <a:pt x="169" y="68"/>
                      <a:pt x="179" y="68"/>
                    </a:cubicBezTo>
                    <a:cubicBezTo>
                      <a:pt x="189" y="68"/>
                      <a:pt x="194" y="67"/>
                      <a:pt x="194" y="76"/>
                    </a:cubicBezTo>
                    <a:cubicBezTo>
                      <a:pt x="194" y="85"/>
                      <a:pt x="194" y="166"/>
                      <a:pt x="194" y="173"/>
                    </a:cubicBezTo>
                    <a:cubicBezTo>
                      <a:pt x="194" y="183"/>
                      <a:pt x="194" y="186"/>
                      <a:pt x="189" y="186"/>
                    </a:cubicBezTo>
                    <a:cubicBezTo>
                      <a:pt x="185" y="186"/>
                      <a:pt x="177" y="186"/>
                      <a:pt x="177" y="186"/>
                    </a:cubicBezTo>
                    <a:cubicBezTo>
                      <a:pt x="177" y="186"/>
                      <a:pt x="177" y="262"/>
                      <a:pt x="177" y="271"/>
                    </a:cubicBezTo>
                    <a:cubicBezTo>
                      <a:pt x="177" y="282"/>
                      <a:pt x="175" y="285"/>
                      <a:pt x="156" y="285"/>
                    </a:cubicBezTo>
                    <a:cubicBezTo>
                      <a:pt x="145" y="285"/>
                      <a:pt x="143" y="277"/>
                      <a:pt x="142" y="273"/>
                    </a:cubicBezTo>
                    <a:cubicBezTo>
                      <a:pt x="142" y="283"/>
                      <a:pt x="137" y="284"/>
                      <a:pt x="125" y="284"/>
                    </a:cubicBezTo>
                    <a:cubicBezTo>
                      <a:pt x="115" y="284"/>
                      <a:pt x="108" y="285"/>
                      <a:pt x="108" y="274"/>
                    </a:cubicBezTo>
                    <a:cubicBezTo>
                      <a:pt x="108" y="267"/>
                      <a:pt x="108" y="242"/>
                      <a:pt x="108" y="220"/>
                    </a:cubicBezTo>
                    <a:cubicBezTo>
                      <a:pt x="108" y="201"/>
                      <a:pt x="108" y="185"/>
                      <a:pt x="108" y="185"/>
                    </a:cubicBezTo>
                    <a:cubicBezTo>
                      <a:pt x="108" y="106"/>
                      <a:pt x="108" y="106"/>
                      <a:pt x="108" y="106"/>
                    </a:cubicBezTo>
                    <a:cubicBezTo>
                      <a:pt x="27" y="47"/>
                      <a:pt x="27" y="47"/>
                      <a:pt x="27" y="47"/>
                    </a:cubicBezTo>
                    <a:cubicBezTo>
                      <a:pt x="11" y="69"/>
                      <a:pt x="11" y="69"/>
                      <a:pt x="11" y="69"/>
                    </a:cubicBezTo>
                    <a:cubicBezTo>
                      <a:pt x="10" y="68"/>
                      <a:pt x="9" y="67"/>
                      <a:pt x="8" y="65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1"/>
                      <a:pt x="2" y="8"/>
                      <a:pt x="5" y="8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prstDash val="solid"/>
                <a:miter lim="800000"/>
              </a:ln>
            </p:spPr>
            <p:txBody>
              <a:bodyPr/>
              <a:p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48761" name="Oval 10"/>
              <p:cNvSpPr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2072" y="1602"/>
                <a:ext cx="306" cy="306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  <a:miter lim="800000"/>
              </a:ln>
            </p:spPr>
            <p:txBody>
              <a:bodyPr/>
              <a:p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15" name="Group 11"/>
            <p:cNvGrpSpPr/>
            <p:nvPr/>
          </p:nvGrpSpPr>
          <p:grpSpPr bwMode="auto">
            <a:xfrm>
              <a:off x="8133" y="6714"/>
              <a:ext cx="2253" cy="3567"/>
              <a:chOff x="2019" y="1684"/>
              <a:chExt cx="676" cy="1070"/>
            </a:xfrm>
            <a:solidFill>
              <a:srgbClr val="447A8D"/>
            </a:solidFill>
          </p:grpSpPr>
          <p:sp>
            <p:nvSpPr>
              <p:cNvPr id="1048762" name="Oval 12"/>
              <p:cNvSpPr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2362" y="1684"/>
                <a:ext cx="313" cy="316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  <a:miter lim="800000"/>
              </a:ln>
            </p:spPr>
            <p:txBody>
              <a:bodyPr/>
              <a:p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48763" name="Freeform 13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2019" y="1934"/>
                <a:ext cx="676" cy="820"/>
              </a:xfrm>
              <a:custGeom>
                <a:avLst/>
                <a:gdLst>
                  <a:gd name="T0" fmla="*/ 2 w 205"/>
                  <a:gd name="T1" fmla="*/ 40 h 249"/>
                  <a:gd name="T2" fmla="*/ 41 w 205"/>
                  <a:gd name="T3" fmla="*/ 2 h 249"/>
                  <a:gd name="T4" fmla="*/ 44 w 205"/>
                  <a:gd name="T5" fmla="*/ 0 h 249"/>
                  <a:gd name="T6" fmla="*/ 44 w 205"/>
                  <a:gd name="T7" fmla="*/ 27 h 249"/>
                  <a:gd name="T8" fmla="*/ 116 w 205"/>
                  <a:gd name="T9" fmla="*/ 27 h 249"/>
                  <a:gd name="T10" fmla="*/ 117 w 205"/>
                  <a:gd name="T11" fmla="*/ 27 h 249"/>
                  <a:gd name="T12" fmla="*/ 135 w 205"/>
                  <a:gd name="T13" fmla="*/ 27 h 249"/>
                  <a:gd name="T14" fmla="*/ 151 w 205"/>
                  <a:gd name="T15" fmla="*/ 44 h 249"/>
                  <a:gd name="T16" fmla="*/ 168 w 205"/>
                  <a:gd name="T17" fmla="*/ 27 h 249"/>
                  <a:gd name="T18" fmla="*/ 189 w 205"/>
                  <a:gd name="T19" fmla="*/ 27 h 249"/>
                  <a:gd name="T20" fmla="*/ 205 w 205"/>
                  <a:gd name="T21" fmla="*/ 35 h 249"/>
                  <a:gd name="T22" fmla="*/ 205 w 205"/>
                  <a:gd name="T23" fmla="*/ 135 h 249"/>
                  <a:gd name="T24" fmla="*/ 199 w 205"/>
                  <a:gd name="T25" fmla="*/ 148 h 249"/>
                  <a:gd name="T26" fmla="*/ 187 w 205"/>
                  <a:gd name="T27" fmla="*/ 148 h 249"/>
                  <a:gd name="T28" fmla="*/ 187 w 205"/>
                  <a:gd name="T29" fmla="*/ 234 h 249"/>
                  <a:gd name="T30" fmla="*/ 166 w 205"/>
                  <a:gd name="T31" fmla="*/ 249 h 249"/>
                  <a:gd name="T32" fmla="*/ 151 w 205"/>
                  <a:gd name="T33" fmla="*/ 237 h 249"/>
                  <a:gd name="T34" fmla="*/ 134 w 205"/>
                  <a:gd name="T35" fmla="*/ 248 h 249"/>
                  <a:gd name="T36" fmla="*/ 116 w 205"/>
                  <a:gd name="T37" fmla="*/ 238 h 249"/>
                  <a:gd name="T38" fmla="*/ 116 w 205"/>
                  <a:gd name="T39" fmla="*/ 176 h 249"/>
                  <a:gd name="T40" fmla="*/ 116 w 205"/>
                  <a:gd name="T41" fmla="*/ 147 h 249"/>
                  <a:gd name="T42" fmla="*/ 116 w 205"/>
                  <a:gd name="T43" fmla="*/ 59 h 249"/>
                  <a:gd name="T44" fmla="*/ 44 w 205"/>
                  <a:gd name="T45" fmla="*/ 59 h 249"/>
                  <a:gd name="T46" fmla="*/ 44 w 205"/>
                  <a:gd name="T47" fmla="*/ 87 h 249"/>
                  <a:gd name="T48" fmla="*/ 40 w 205"/>
                  <a:gd name="T49" fmla="*/ 85 h 249"/>
                  <a:gd name="T50" fmla="*/ 3 w 205"/>
                  <a:gd name="T51" fmla="*/ 48 h 249"/>
                  <a:gd name="T52" fmla="*/ 2 w 205"/>
                  <a:gd name="T53" fmla="*/ 4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05" h="249">
                    <a:moveTo>
                      <a:pt x="2" y="40"/>
                    </a:moveTo>
                    <a:cubicBezTo>
                      <a:pt x="41" y="2"/>
                      <a:pt x="41" y="2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116" y="27"/>
                      <a:pt x="116" y="27"/>
                      <a:pt x="116" y="27"/>
                    </a:cubicBezTo>
                    <a:cubicBezTo>
                      <a:pt x="117" y="27"/>
                      <a:pt x="117" y="27"/>
                      <a:pt x="117" y="27"/>
                    </a:cubicBezTo>
                    <a:cubicBezTo>
                      <a:pt x="126" y="27"/>
                      <a:pt x="135" y="27"/>
                      <a:pt x="135" y="27"/>
                    </a:cubicBezTo>
                    <a:cubicBezTo>
                      <a:pt x="151" y="44"/>
                      <a:pt x="151" y="44"/>
                      <a:pt x="151" y="44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7"/>
                      <a:pt x="178" y="27"/>
                      <a:pt x="189" y="27"/>
                    </a:cubicBezTo>
                    <a:cubicBezTo>
                      <a:pt x="199" y="27"/>
                      <a:pt x="205" y="26"/>
                      <a:pt x="205" y="35"/>
                    </a:cubicBezTo>
                    <a:cubicBezTo>
                      <a:pt x="205" y="44"/>
                      <a:pt x="205" y="127"/>
                      <a:pt x="205" y="135"/>
                    </a:cubicBezTo>
                    <a:cubicBezTo>
                      <a:pt x="205" y="144"/>
                      <a:pt x="205" y="148"/>
                      <a:pt x="199" y="148"/>
                    </a:cubicBezTo>
                    <a:cubicBezTo>
                      <a:pt x="195" y="148"/>
                      <a:pt x="187" y="148"/>
                      <a:pt x="187" y="148"/>
                    </a:cubicBezTo>
                    <a:cubicBezTo>
                      <a:pt x="187" y="148"/>
                      <a:pt x="187" y="226"/>
                      <a:pt x="187" y="234"/>
                    </a:cubicBezTo>
                    <a:cubicBezTo>
                      <a:pt x="187" y="246"/>
                      <a:pt x="185" y="249"/>
                      <a:pt x="166" y="249"/>
                    </a:cubicBezTo>
                    <a:cubicBezTo>
                      <a:pt x="154" y="249"/>
                      <a:pt x="151" y="241"/>
                      <a:pt x="151" y="237"/>
                    </a:cubicBezTo>
                    <a:cubicBezTo>
                      <a:pt x="151" y="247"/>
                      <a:pt x="146" y="248"/>
                      <a:pt x="134" y="248"/>
                    </a:cubicBezTo>
                    <a:cubicBezTo>
                      <a:pt x="123" y="248"/>
                      <a:pt x="116" y="249"/>
                      <a:pt x="116" y="238"/>
                    </a:cubicBezTo>
                    <a:cubicBezTo>
                      <a:pt x="116" y="230"/>
                      <a:pt x="116" y="199"/>
                      <a:pt x="116" y="176"/>
                    </a:cubicBezTo>
                    <a:cubicBezTo>
                      <a:pt x="116" y="160"/>
                      <a:pt x="116" y="147"/>
                      <a:pt x="116" y="147"/>
                    </a:cubicBezTo>
                    <a:cubicBezTo>
                      <a:pt x="116" y="59"/>
                      <a:pt x="116" y="59"/>
                      <a:pt x="116" y="59"/>
                    </a:cubicBezTo>
                    <a:cubicBezTo>
                      <a:pt x="44" y="59"/>
                      <a:pt x="44" y="59"/>
                      <a:pt x="44" y="59"/>
                    </a:cubicBezTo>
                    <a:cubicBezTo>
                      <a:pt x="44" y="87"/>
                      <a:pt x="44" y="87"/>
                      <a:pt x="44" y="87"/>
                    </a:cubicBezTo>
                    <a:cubicBezTo>
                      <a:pt x="43" y="87"/>
                      <a:pt x="41" y="87"/>
                      <a:pt x="40" y="85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46"/>
                      <a:pt x="0" y="42"/>
                      <a:pt x="2" y="4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prstDash val="solid"/>
                <a:miter lim="800000"/>
              </a:ln>
            </p:spPr>
            <p:txBody>
              <a:bodyPr/>
              <a:p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16" name="Group 14"/>
            <p:cNvGrpSpPr/>
            <p:nvPr/>
          </p:nvGrpSpPr>
          <p:grpSpPr bwMode="auto">
            <a:xfrm>
              <a:off x="11506" y="6657"/>
              <a:ext cx="2240" cy="3567"/>
              <a:chOff x="3037" y="1684"/>
              <a:chExt cx="672" cy="1070"/>
            </a:xfrm>
            <a:solidFill>
              <a:srgbClr val="447A8D"/>
            </a:solidFill>
          </p:grpSpPr>
          <p:sp>
            <p:nvSpPr>
              <p:cNvPr id="1048764" name="Oval 15"/>
              <p:cNvSpPr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3054" y="1684"/>
                <a:ext cx="316" cy="316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  <a:miter lim="800000"/>
              </a:ln>
            </p:spPr>
            <p:txBody>
              <a:bodyPr/>
              <a:p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48765" name="Freeform 16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037" y="1934"/>
                <a:ext cx="672" cy="820"/>
              </a:xfrm>
              <a:custGeom>
                <a:avLst/>
                <a:gdLst>
                  <a:gd name="T0" fmla="*/ 202 w 204"/>
                  <a:gd name="T1" fmla="*/ 40 h 249"/>
                  <a:gd name="T2" fmla="*/ 164 w 204"/>
                  <a:gd name="T3" fmla="*/ 2 h 249"/>
                  <a:gd name="T4" fmla="*/ 160 w 204"/>
                  <a:gd name="T5" fmla="*/ 0 h 249"/>
                  <a:gd name="T6" fmla="*/ 160 w 204"/>
                  <a:gd name="T7" fmla="*/ 27 h 249"/>
                  <a:gd name="T8" fmla="*/ 89 w 204"/>
                  <a:gd name="T9" fmla="*/ 27 h 249"/>
                  <a:gd name="T10" fmla="*/ 87 w 204"/>
                  <a:gd name="T11" fmla="*/ 27 h 249"/>
                  <a:gd name="T12" fmla="*/ 69 w 204"/>
                  <a:gd name="T13" fmla="*/ 27 h 249"/>
                  <a:gd name="T14" fmla="*/ 53 w 204"/>
                  <a:gd name="T15" fmla="*/ 44 h 249"/>
                  <a:gd name="T16" fmla="*/ 36 w 204"/>
                  <a:gd name="T17" fmla="*/ 27 h 249"/>
                  <a:gd name="T18" fmla="*/ 16 w 204"/>
                  <a:gd name="T19" fmla="*/ 27 h 249"/>
                  <a:gd name="T20" fmla="*/ 0 w 204"/>
                  <a:gd name="T21" fmla="*/ 35 h 249"/>
                  <a:gd name="T22" fmla="*/ 0 w 204"/>
                  <a:gd name="T23" fmla="*/ 135 h 249"/>
                  <a:gd name="T24" fmla="*/ 5 w 204"/>
                  <a:gd name="T25" fmla="*/ 148 h 249"/>
                  <a:gd name="T26" fmla="*/ 17 w 204"/>
                  <a:gd name="T27" fmla="*/ 148 h 249"/>
                  <a:gd name="T28" fmla="*/ 17 w 204"/>
                  <a:gd name="T29" fmla="*/ 234 h 249"/>
                  <a:gd name="T30" fmla="*/ 39 w 204"/>
                  <a:gd name="T31" fmla="*/ 249 h 249"/>
                  <a:gd name="T32" fmla="*/ 53 w 204"/>
                  <a:gd name="T33" fmla="*/ 237 h 249"/>
                  <a:gd name="T34" fmla="*/ 71 w 204"/>
                  <a:gd name="T35" fmla="*/ 248 h 249"/>
                  <a:gd name="T36" fmla="*/ 89 w 204"/>
                  <a:gd name="T37" fmla="*/ 238 h 249"/>
                  <a:gd name="T38" fmla="*/ 89 w 204"/>
                  <a:gd name="T39" fmla="*/ 176 h 249"/>
                  <a:gd name="T40" fmla="*/ 89 w 204"/>
                  <a:gd name="T41" fmla="*/ 147 h 249"/>
                  <a:gd name="T42" fmla="*/ 89 w 204"/>
                  <a:gd name="T43" fmla="*/ 59 h 249"/>
                  <a:gd name="T44" fmla="*/ 160 w 204"/>
                  <a:gd name="T45" fmla="*/ 59 h 249"/>
                  <a:gd name="T46" fmla="*/ 160 w 204"/>
                  <a:gd name="T47" fmla="*/ 87 h 249"/>
                  <a:gd name="T48" fmla="*/ 164 w 204"/>
                  <a:gd name="T49" fmla="*/ 85 h 249"/>
                  <a:gd name="T50" fmla="*/ 202 w 204"/>
                  <a:gd name="T51" fmla="*/ 48 h 249"/>
                  <a:gd name="T52" fmla="*/ 202 w 204"/>
                  <a:gd name="T53" fmla="*/ 4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04" h="249">
                    <a:moveTo>
                      <a:pt x="202" y="40"/>
                    </a:moveTo>
                    <a:cubicBezTo>
                      <a:pt x="164" y="2"/>
                      <a:pt x="164" y="2"/>
                      <a:pt x="164" y="2"/>
                    </a:cubicBezTo>
                    <a:cubicBezTo>
                      <a:pt x="163" y="1"/>
                      <a:pt x="161" y="0"/>
                      <a:pt x="160" y="0"/>
                    </a:cubicBezTo>
                    <a:cubicBezTo>
                      <a:pt x="160" y="27"/>
                      <a:pt x="160" y="27"/>
                      <a:pt x="160" y="27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87" y="27"/>
                      <a:pt x="87" y="27"/>
                      <a:pt x="87" y="27"/>
                    </a:cubicBezTo>
                    <a:cubicBezTo>
                      <a:pt x="78" y="27"/>
                      <a:pt x="69" y="27"/>
                      <a:pt x="69" y="27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36" y="27"/>
                      <a:pt x="36" y="27"/>
                      <a:pt x="36" y="27"/>
                    </a:cubicBezTo>
                    <a:cubicBezTo>
                      <a:pt x="36" y="27"/>
                      <a:pt x="26" y="27"/>
                      <a:pt x="16" y="27"/>
                    </a:cubicBezTo>
                    <a:cubicBezTo>
                      <a:pt x="5" y="27"/>
                      <a:pt x="0" y="26"/>
                      <a:pt x="0" y="35"/>
                    </a:cubicBezTo>
                    <a:cubicBezTo>
                      <a:pt x="0" y="44"/>
                      <a:pt x="0" y="127"/>
                      <a:pt x="0" y="135"/>
                    </a:cubicBezTo>
                    <a:cubicBezTo>
                      <a:pt x="0" y="144"/>
                      <a:pt x="0" y="148"/>
                      <a:pt x="5" y="148"/>
                    </a:cubicBezTo>
                    <a:cubicBezTo>
                      <a:pt x="10" y="148"/>
                      <a:pt x="17" y="148"/>
                      <a:pt x="17" y="148"/>
                    </a:cubicBezTo>
                    <a:cubicBezTo>
                      <a:pt x="17" y="148"/>
                      <a:pt x="17" y="226"/>
                      <a:pt x="17" y="234"/>
                    </a:cubicBezTo>
                    <a:cubicBezTo>
                      <a:pt x="17" y="246"/>
                      <a:pt x="19" y="249"/>
                      <a:pt x="39" y="249"/>
                    </a:cubicBezTo>
                    <a:cubicBezTo>
                      <a:pt x="51" y="249"/>
                      <a:pt x="53" y="241"/>
                      <a:pt x="53" y="237"/>
                    </a:cubicBezTo>
                    <a:cubicBezTo>
                      <a:pt x="54" y="247"/>
                      <a:pt x="58" y="248"/>
                      <a:pt x="71" y="248"/>
                    </a:cubicBezTo>
                    <a:cubicBezTo>
                      <a:pt x="81" y="248"/>
                      <a:pt x="89" y="249"/>
                      <a:pt x="89" y="238"/>
                    </a:cubicBezTo>
                    <a:cubicBezTo>
                      <a:pt x="89" y="230"/>
                      <a:pt x="89" y="199"/>
                      <a:pt x="89" y="176"/>
                    </a:cubicBezTo>
                    <a:cubicBezTo>
                      <a:pt x="89" y="160"/>
                      <a:pt x="89" y="147"/>
                      <a:pt x="89" y="147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160" y="59"/>
                      <a:pt x="160" y="59"/>
                      <a:pt x="160" y="59"/>
                    </a:cubicBezTo>
                    <a:cubicBezTo>
                      <a:pt x="160" y="87"/>
                      <a:pt x="160" y="87"/>
                      <a:pt x="160" y="87"/>
                    </a:cubicBezTo>
                    <a:cubicBezTo>
                      <a:pt x="162" y="87"/>
                      <a:pt x="163" y="87"/>
                      <a:pt x="164" y="85"/>
                    </a:cubicBezTo>
                    <a:cubicBezTo>
                      <a:pt x="202" y="48"/>
                      <a:pt x="202" y="48"/>
                      <a:pt x="202" y="48"/>
                    </a:cubicBezTo>
                    <a:cubicBezTo>
                      <a:pt x="204" y="46"/>
                      <a:pt x="204" y="42"/>
                      <a:pt x="202" y="40"/>
                    </a:cubicBezTo>
                    <a:close/>
                  </a:path>
                </a:pathLst>
              </a:custGeom>
              <a:grpFill/>
              <a:ln w="12700" cap="flat">
                <a:solidFill>
                  <a:schemeClr val="bg1"/>
                </a:solidFill>
                <a:prstDash val="solid"/>
                <a:miter lim="800000"/>
              </a:ln>
            </p:spPr>
            <p:txBody>
              <a:bodyPr/>
              <a:p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048766" name="Rectangle 20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10826" y="6853"/>
              <a:ext cx="247" cy="14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p>
              <a:pPr algn="ctr"/>
              <a:r>
                <a:rPr lang="en-US" altLang="zh-CN" sz="3200" dirty="0">
                  <a:ln w="6350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charset="-122"/>
                </a:rPr>
                <a:t>1</a:t>
              </a:r>
              <a:endParaRPr lang="en-US" altLang="zh-CN" sz="32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charset="-122"/>
              </a:endParaRPr>
            </a:p>
          </p:txBody>
        </p:sp>
        <p:sp>
          <p:nvSpPr>
            <p:cNvPr id="1048767" name="Rectangle 21"/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9636" y="6836"/>
              <a:ext cx="326" cy="14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p>
              <a:r>
                <a:rPr lang="en-US" altLang="zh-CN" sz="3200" dirty="0">
                  <a:ln w="6350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charset="-122"/>
                </a:rPr>
                <a:t>2</a:t>
              </a:r>
              <a:endParaRPr lang="en-US" altLang="zh-CN" sz="32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charset="-122"/>
              </a:endParaRPr>
            </a:p>
          </p:txBody>
        </p:sp>
        <p:sp>
          <p:nvSpPr>
            <p:cNvPr id="1048768" name="Rectangle 22"/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8658" y="6563"/>
              <a:ext cx="323" cy="14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p>
              <a:r>
                <a:rPr lang="en-US" altLang="zh-CN" sz="3200" dirty="0">
                  <a:ln w="6350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charset="-122"/>
                </a:rPr>
                <a:t>4</a:t>
              </a:r>
              <a:endParaRPr lang="en-US" altLang="zh-CN" sz="32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charset="-122"/>
              </a:endParaRPr>
            </a:p>
          </p:txBody>
        </p:sp>
        <p:sp>
          <p:nvSpPr>
            <p:cNvPr id="1048769" name="Rectangle 23"/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12963" y="6563"/>
              <a:ext cx="346" cy="14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p>
              <a:r>
                <a:rPr lang="en-US" altLang="zh-CN" sz="3200" dirty="0">
                  <a:ln w="6350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charset="-122"/>
                </a:rPr>
                <a:t>5</a:t>
              </a:r>
              <a:endParaRPr lang="en-US" altLang="zh-CN" sz="32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charset="-122"/>
              </a:endParaRPr>
            </a:p>
          </p:txBody>
        </p:sp>
        <p:sp>
          <p:nvSpPr>
            <p:cNvPr id="1048770" name="Rectangle 24"/>
            <p:cNvSpPr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11918" y="6796"/>
              <a:ext cx="343" cy="14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p>
              <a:r>
                <a:rPr lang="en-US" altLang="zh-CN" sz="3200" dirty="0">
                  <a:ln w="6350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charset="-122"/>
                </a:rPr>
                <a:t>3</a:t>
              </a:r>
              <a:endParaRPr lang="en-US" altLang="zh-CN" sz="32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charset="-122"/>
              </a:endParaRPr>
            </a:p>
          </p:txBody>
        </p:sp>
        <p:sp>
          <p:nvSpPr>
            <p:cNvPr id="1048771" name="TextBox 9"/>
            <p:cNvSpPr txBox="1"/>
            <p:nvPr>
              <p:custDataLst>
                <p:tags r:id="rId20"/>
              </p:custDataLst>
            </p:nvPr>
          </p:nvSpPr>
          <p:spPr>
            <a:xfrm>
              <a:off x="3260" y="7217"/>
              <a:ext cx="3417" cy="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r>
                <a:rPr lang="zh-CN" altLang="en-US" sz="1800" b="1" dirty="0">
                  <a:solidFill>
                    <a:srgbClr val="447A8D"/>
                  </a:solidFill>
                  <a:latin typeface="微软雅黑" panose="020B0503020204020204" charset="-122"/>
                  <a:ea typeface="微软雅黑" panose="020B0503020204020204" charset="-122"/>
                </a:rPr>
                <a:t>队员：马志明</a:t>
              </a:r>
              <a:endParaRPr lang="zh-CN" altLang="en-US" sz="1800" b="1" dirty="0">
                <a:solidFill>
                  <a:srgbClr val="447A8D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8772" name="TextBox 10"/>
            <p:cNvSpPr txBox="1"/>
            <p:nvPr>
              <p:custDataLst>
                <p:tags r:id="rId21"/>
              </p:custDataLst>
            </p:nvPr>
          </p:nvSpPr>
          <p:spPr>
            <a:xfrm>
              <a:off x="3791" y="7938"/>
              <a:ext cx="3402" cy="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4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Arial" panose="020B0604020202020204" pitchFamily="34" charset="0"/>
                </a:rPr>
                <a:t>硬件组</a:t>
              </a:r>
              <a:endPara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048773" name="TextBox 9"/>
            <p:cNvSpPr txBox="1"/>
            <p:nvPr>
              <p:custDataLst>
                <p:tags r:id="rId22"/>
              </p:custDataLst>
            </p:nvPr>
          </p:nvSpPr>
          <p:spPr>
            <a:xfrm>
              <a:off x="5483" y="4262"/>
              <a:ext cx="3169" cy="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r>
                <a:rPr lang="zh-CN" altLang="en-US" sz="1800" b="1" dirty="0">
                  <a:solidFill>
                    <a:srgbClr val="447A8D"/>
                  </a:solidFill>
                  <a:latin typeface="微软雅黑" panose="020B0503020204020204" charset="-122"/>
                  <a:ea typeface="微软雅黑" panose="020B0503020204020204" charset="-122"/>
                </a:rPr>
                <a:t>队员：黄旨意</a:t>
              </a:r>
              <a:endParaRPr lang="zh-CN" altLang="en-US" sz="1800" b="1" dirty="0">
                <a:solidFill>
                  <a:srgbClr val="447A8D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8774" name="TextBox 10"/>
            <p:cNvSpPr txBox="1"/>
            <p:nvPr>
              <p:custDataLst>
                <p:tags r:id="rId23"/>
              </p:custDataLst>
            </p:nvPr>
          </p:nvSpPr>
          <p:spPr>
            <a:xfrm>
              <a:off x="5481" y="4983"/>
              <a:ext cx="3402" cy="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4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Arial" panose="020B0604020202020204" pitchFamily="34" charset="0"/>
                </a:rPr>
                <a:t>算法组</a:t>
              </a:r>
              <a:endPara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048775" name="TextBox 9"/>
            <p:cNvSpPr txBox="1"/>
            <p:nvPr>
              <p:custDataLst>
                <p:tags r:id="rId24"/>
              </p:custDataLst>
            </p:nvPr>
          </p:nvSpPr>
          <p:spPr>
            <a:xfrm>
              <a:off x="8322" y="2843"/>
              <a:ext cx="3938" cy="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r>
                <a:rPr lang="zh-CN" altLang="en-US" sz="1800" b="1" dirty="0">
                  <a:solidFill>
                    <a:srgbClr val="447A8D"/>
                  </a:solidFill>
                  <a:latin typeface="微软雅黑" panose="020B0503020204020204" charset="-122"/>
                  <a:ea typeface="微软雅黑" panose="020B0503020204020204" charset="-122"/>
                </a:rPr>
                <a:t>队长：孟金辉</a:t>
              </a:r>
              <a:endParaRPr lang="zh-CN" altLang="en-US" sz="1800" b="1" dirty="0">
                <a:solidFill>
                  <a:srgbClr val="447A8D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8776" name="TextBox 10"/>
            <p:cNvSpPr txBox="1"/>
            <p:nvPr>
              <p:custDataLst>
                <p:tags r:id="rId25"/>
              </p:custDataLst>
            </p:nvPr>
          </p:nvSpPr>
          <p:spPr>
            <a:xfrm>
              <a:off x="13479" y="4982"/>
              <a:ext cx="3402" cy="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400" dirty="0">
                  <a:solidFill>
                    <a:schemeClr val="tx1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sym typeface="Arial" panose="020B0604020202020204" pitchFamily="34" charset="0"/>
                </a:rPr>
                <a:t>算法组</a:t>
              </a:r>
              <a:endParaRPr lang="zh-CN" altLang="en-US" sz="1400" dirty="0">
                <a:solidFill>
                  <a:schemeClr val="tx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048777" name="TextBox 9"/>
            <p:cNvSpPr txBox="1"/>
            <p:nvPr>
              <p:custDataLst>
                <p:tags r:id="rId26"/>
              </p:custDataLst>
            </p:nvPr>
          </p:nvSpPr>
          <p:spPr>
            <a:xfrm>
              <a:off x="13120" y="4282"/>
              <a:ext cx="3541" cy="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r>
                <a:rPr lang="zh-CN" altLang="en-US" sz="1800" b="1" dirty="0">
                  <a:solidFill>
                    <a:srgbClr val="447A8D"/>
                  </a:solidFill>
                  <a:latin typeface="微软雅黑" panose="020B0503020204020204" charset="-122"/>
                  <a:ea typeface="微软雅黑" panose="020B0503020204020204" charset="-122"/>
                </a:rPr>
                <a:t>队员：舒双涛</a:t>
              </a:r>
              <a:endParaRPr lang="zh-CN" altLang="en-US" sz="1800" b="1" dirty="0">
                <a:solidFill>
                  <a:srgbClr val="447A8D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8778" name="TextBox 10"/>
            <p:cNvSpPr txBox="1"/>
            <p:nvPr>
              <p:custDataLst>
                <p:tags r:id="rId27"/>
              </p:custDataLst>
            </p:nvPr>
          </p:nvSpPr>
          <p:spPr>
            <a:xfrm>
              <a:off x="9328" y="3383"/>
              <a:ext cx="3402" cy="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4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Arial" panose="020B0604020202020204" pitchFamily="34" charset="0"/>
                </a:rPr>
                <a:t>硬件组</a:t>
              </a:r>
              <a:endPara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048779" name="TextBox 9"/>
            <p:cNvSpPr txBox="1"/>
            <p:nvPr>
              <p:custDataLst>
                <p:tags r:id="rId28"/>
              </p:custDataLst>
            </p:nvPr>
          </p:nvSpPr>
          <p:spPr>
            <a:xfrm>
              <a:off x="14713" y="7198"/>
              <a:ext cx="3117" cy="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r>
                <a:rPr lang="zh-CN" altLang="en-US" sz="1800" b="1" dirty="0">
                  <a:solidFill>
                    <a:srgbClr val="447A8D"/>
                  </a:solidFill>
                  <a:latin typeface="微软雅黑" panose="020B0503020204020204" charset="-122"/>
                  <a:ea typeface="微软雅黑" panose="020B0503020204020204" charset="-122"/>
                </a:rPr>
                <a:t>队员：许文轩</a:t>
              </a:r>
              <a:endParaRPr lang="zh-CN" altLang="en-US" sz="1800" b="1" dirty="0">
                <a:solidFill>
                  <a:srgbClr val="447A8D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8780" name="TextBox 10"/>
            <p:cNvSpPr txBox="1"/>
            <p:nvPr>
              <p:custDataLst>
                <p:tags r:id="rId29"/>
              </p:custDataLst>
            </p:nvPr>
          </p:nvSpPr>
          <p:spPr>
            <a:xfrm>
              <a:off x="14541" y="7938"/>
              <a:ext cx="3402" cy="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14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Arial" panose="020B0604020202020204" pitchFamily="34" charset="0"/>
                </a:rPr>
                <a:t>测试组</a:t>
              </a:r>
              <a:endPara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48781" name="文本框 73"/>
          <p:cNvSpPr txBox="1"/>
          <p:nvPr/>
        </p:nvSpPr>
        <p:spPr>
          <a:xfrm>
            <a:off x="331470" y="797560"/>
            <a:ext cx="6269355" cy="7277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40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组织架构：</a:t>
            </a:r>
            <a:endParaRPr lang="zh-CN" altLang="en-US" sz="4000" b="1" dirty="0">
              <a:solidFill>
                <a:schemeClr val="accent2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048782" name="文本框 76"/>
          <p:cNvSpPr txBox="1"/>
          <p:nvPr/>
        </p:nvSpPr>
        <p:spPr>
          <a:xfrm>
            <a:off x="230505" y="1673225"/>
            <a:ext cx="4064000" cy="1920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▶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算法组（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人）：模型优化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多模态融合</a:t>
            </a:r>
            <a:endParaRPr lang="zh-CN" altLang="en-US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▶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硬件组（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人）：传感器集成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功耗控制</a:t>
            </a:r>
            <a:endParaRPr lang="zh-CN" altLang="en-US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▶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测试组（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人）：压力测试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异常追踪</a:t>
            </a:r>
            <a:endParaRPr lang="zh-CN" altLang="en-US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48783" name="文本框 77"/>
          <p:cNvSpPr txBox="1"/>
          <p:nvPr/>
        </p:nvSpPr>
        <p:spPr>
          <a:xfrm>
            <a:off x="329565" y="3754120"/>
            <a:ext cx="3540760" cy="7277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40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协作机制：</a:t>
            </a:r>
            <a:endParaRPr lang="zh-CN" altLang="en-US" sz="4000" b="1" dirty="0">
              <a:solidFill>
                <a:schemeClr val="accent2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048784" name="文本框 78"/>
          <p:cNvSpPr txBox="1"/>
          <p:nvPr/>
        </p:nvSpPr>
        <p:spPr>
          <a:xfrm>
            <a:off x="238760" y="4606290"/>
            <a:ext cx="4228465" cy="1129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en-US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✓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每日站会（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15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分钟同步进度）</a:t>
            </a:r>
            <a:endParaRPr lang="zh-CN" altLang="en-US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✓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每周例会（一小时深入交流）</a:t>
            </a:r>
            <a:endParaRPr lang="zh-CN" altLang="en-US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✓</a:t>
            </a:r>
            <a:r>
              <a:rPr lang="en-US" altLang="zh-CN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双周迭代（敏捷开发模式）</a:t>
            </a:r>
            <a:endParaRPr lang="zh-CN" altLang="en-US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组合 13"/>
          <p:cNvGrpSpPr/>
          <p:nvPr/>
        </p:nvGrpSpPr>
        <p:grpSpPr>
          <a:xfrm>
            <a:off x="331599" y="222348"/>
            <a:ext cx="2357755" cy="398780"/>
            <a:chOff x="331599" y="222348"/>
            <a:chExt cx="2357755" cy="398780"/>
          </a:xfrm>
        </p:grpSpPr>
        <p:sp>
          <p:nvSpPr>
            <p:cNvPr id="1048788" name="矩形 1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789" name="文本框 15"/>
            <p:cNvSpPr txBox="1"/>
            <p:nvPr/>
          </p:nvSpPr>
          <p:spPr>
            <a:xfrm>
              <a:off x="474474" y="222348"/>
              <a:ext cx="2214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000" dirty="0">
                  <a:solidFill>
                    <a:schemeClr val="tx2"/>
                  </a:solidFill>
                  <a:latin typeface="+mn-ea"/>
                  <a:cs typeface="Roboto" panose="02000000000000000000" charset="0"/>
                </a:rPr>
                <a:t>项目经费预算安排</a:t>
              </a:r>
              <a:endParaRPr lang="zh-CN" altLang="en-US" sz="2000" dirty="0">
                <a:solidFill>
                  <a:schemeClr val="tx2"/>
                </a:solidFill>
                <a:latin typeface="+mn-ea"/>
                <a:cs typeface="Roboto" panose="02000000000000000000" charset="0"/>
              </a:endParaRPr>
            </a:p>
          </p:txBody>
        </p:sp>
      </p:grpSp>
      <p:pic>
        <p:nvPicPr>
          <p:cNvPr id="2097203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38243" t="46400"/>
          <a:stretch>
            <a:fillRect/>
          </a:stretch>
        </p:blipFill>
        <p:spPr>
          <a:xfrm>
            <a:off x="8509635" y="5628640"/>
            <a:ext cx="3682365" cy="3195955"/>
          </a:xfrm>
          <a:prstGeom prst="rect">
            <a:avLst/>
          </a:prstGeom>
        </p:spPr>
      </p:pic>
      <p:sp>
        <p:nvSpPr>
          <p:cNvPr id="1048790" name="文本框 20"/>
          <p:cNvSpPr txBox="1"/>
          <p:nvPr/>
        </p:nvSpPr>
        <p:spPr>
          <a:xfrm>
            <a:off x="474345" y="5043170"/>
            <a:ext cx="4772025" cy="14122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成本控制亮点：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✓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硬件国产化替代（避免进口零件过贵）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✓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边缘计算降耗（免持续服务器租赁）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✓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模块化设计（易损件低成本更换）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048791" name="文本框 73"/>
          <p:cNvSpPr txBox="1"/>
          <p:nvPr/>
        </p:nvSpPr>
        <p:spPr>
          <a:xfrm>
            <a:off x="419735" y="4011930"/>
            <a:ext cx="6269355" cy="7277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40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成本优势：</a:t>
            </a:r>
            <a:endParaRPr lang="zh-CN" altLang="en-US" sz="4000" b="1" dirty="0">
              <a:solidFill>
                <a:schemeClr val="accent2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595" y="621030"/>
            <a:ext cx="7833995" cy="442214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8" name="图片 4" descr="微信图片_2023052922000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alphaModFix amt="40000"/>
          </a:blip>
          <a:srcRect t="71859"/>
          <a:stretch>
            <a:fillRect/>
          </a:stretch>
        </p:blipFill>
        <p:spPr>
          <a:xfrm>
            <a:off x="-26670" y="0"/>
            <a:ext cx="12218670" cy="2171700"/>
          </a:xfrm>
          <a:prstGeom prst="rect">
            <a:avLst/>
          </a:prstGeom>
        </p:spPr>
      </p:pic>
      <p:sp>
        <p:nvSpPr>
          <p:cNvPr id="1048665" name="文本框 14"/>
          <p:cNvSpPr txBox="1"/>
          <p:nvPr/>
        </p:nvSpPr>
        <p:spPr>
          <a:xfrm>
            <a:off x="5531740" y="403373"/>
            <a:ext cx="1117600" cy="7365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4400" dirty="0">
                <a:solidFill>
                  <a:schemeClr val="bg1"/>
                </a:solidFill>
                <a:latin typeface="+mj-lt"/>
                <a:ea typeface="+mj-ea"/>
                <a:cs typeface="Roboto" panose="02000000000000000000" charset="0"/>
              </a:rPr>
              <a:t>目录</a:t>
            </a:r>
            <a:endParaRPr lang="zh-CN" altLang="en-US" sz="4400" dirty="0">
              <a:solidFill>
                <a:schemeClr val="bg1"/>
              </a:solidFill>
              <a:latin typeface="+mj-lt"/>
              <a:ea typeface="+mj-ea"/>
              <a:cs typeface="Roboto" panose="02000000000000000000" charset="0"/>
            </a:endParaRPr>
          </a:p>
        </p:txBody>
      </p:sp>
      <p:sp>
        <p:nvSpPr>
          <p:cNvPr id="1048666" name="文本框 16"/>
          <p:cNvSpPr txBox="1"/>
          <p:nvPr/>
        </p:nvSpPr>
        <p:spPr>
          <a:xfrm>
            <a:off x="5461208" y="1137057"/>
            <a:ext cx="1172865" cy="2667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en-US" altLang="zh-CN" dirty="0">
                <a:solidFill>
                  <a:schemeClr val="bg1"/>
                </a:solidFill>
                <a:ea typeface="+mj-ea"/>
                <a:cs typeface="Roboto" panose="02000000000000000000" charset="0"/>
              </a:rPr>
              <a:t>CONTENTS</a:t>
            </a:r>
            <a:endParaRPr lang="zh-CN" altLang="en-US" dirty="0">
              <a:solidFill>
                <a:schemeClr val="bg1"/>
              </a:solidFill>
              <a:ea typeface="+mj-ea"/>
              <a:cs typeface="Roboto" panose="02000000000000000000" charset="0"/>
            </a:endParaRPr>
          </a:p>
        </p:txBody>
      </p:sp>
      <p:pic>
        <p:nvPicPr>
          <p:cNvPr id="2097179" name="图片 2" descr="未标题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7660" y="-848995"/>
            <a:ext cx="4260850" cy="2840990"/>
          </a:xfrm>
          <a:prstGeom prst="rect">
            <a:avLst/>
          </a:prstGeom>
        </p:spPr>
      </p:pic>
      <p:sp>
        <p:nvSpPr>
          <p:cNvPr id="1048667" name="文本框 5"/>
          <p:cNvSpPr txBox="1"/>
          <p:nvPr>
            <p:custDataLst>
              <p:tags r:id="rId4"/>
            </p:custDataLst>
          </p:nvPr>
        </p:nvSpPr>
        <p:spPr>
          <a:xfrm>
            <a:off x="2863463" y="3300801"/>
            <a:ext cx="548464" cy="17932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790" dirty="0">
                <a:solidFill>
                  <a:schemeClr val="accent1"/>
                </a:solidFill>
                <a:latin typeface="+mj-lt"/>
                <a:ea typeface="+mj-ea"/>
                <a:cs typeface="Roboto" panose="02000000000000000000" charset="0"/>
              </a:rPr>
              <a:t>1</a:t>
            </a:r>
            <a:endParaRPr lang="zh-CN" altLang="en-US" sz="5790" dirty="0">
              <a:solidFill>
                <a:schemeClr val="accent1"/>
              </a:solidFill>
              <a:latin typeface="+mj-lt"/>
              <a:ea typeface="+mj-ea"/>
              <a:cs typeface="Roboto" panose="02000000000000000000" charset="0"/>
            </a:endParaRPr>
          </a:p>
        </p:txBody>
      </p:sp>
      <p:sp>
        <p:nvSpPr>
          <p:cNvPr id="1048668" name="文本框 6"/>
          <p:cNvSpPr txBox="1"/>
          <p:nvPr>
            <p:custDataLst>
              <p:tags r:id="rId5"/>
            </p:custDataLst>
          </p:nvPr>
        </p:nvSpPr>
        <p:spPr>
          <a:xfrm>
            <a:off x="3496199" y="3558258"/>
            <a:ext cx="1464310" cy="43624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p>
            <a:pPr>
              <a:lnSpc>
                <a:spcPct val="110000"/>
              </a:lnSpc>
            </a:pPr>
            <a:r>
              <a:rPr lang="zh-CN" altLang="en-US" sz="2575" dirty="0">
                <a:solidFill>
                  <a:schemeClr val="accent1"/>
                </a:solidFill>
                <a:latin typeface="+mj-ea"/>
                <a:ea typeface="+mj-ea"/>
                <a:cs typeface="Roboto" panose="02000000000000000000" charset="0"/>
              </a:rPr>
              <a:t>项目背景</a:t>
            </a:r>
            <a:endParaRPr lang="zh-CN" altLang="en-US" sz="2575" dirty="0">
              <a:solidFill>
                <a:schemeClr val="accent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sp>
        <p:nvSpPr>
          <p:cNvPr id="1048669" name="文本框 17"/>
          <p:cNvSpPr txBox="1"/>
          <p:nvPr>
            <p:custDataLst>
              <p:tags r:id="rId6"/>
            </p:custDataLst>
          </p:nvPr>
        </p:nvSpPr>
        <p:spPr>
          <a:xfrm>
            <a:off x="7072465" y="3300801"/>
            <a:ext cx="548464" cy="17932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5790" dirty="0">
                <a:solidFill>
                  <a:schemeClr val="accent1"/>
                </a:solidFill>
                <a:latin typeface="+mj-lt"/>
                <a:ea typeface="+mj-ea"/>
                <a:cs typeface="Roboto" panose="02000000000000000000" charset="0"/>
              </a:rPr>
              <a:t>2</a:t>
            </a:r>
            <a:endParaRPr lang="zh-CN" altLang="en-US" sz="5790" dirty="0">
              <a:solidFill>
                <a:schemeClr val="accent1"/>
              </a:solidFill>
              <a:latin typeface="+mj-lt"/>
              <a:ea typeface="+mj-ea"/>
              <a:cs typeface="Roboto" panose="02000000000000000000" charset="0"/>
            </a:endParaRPr>
          </a:p>
        </p:txBody>
      </p:sp>
      <p:sp>
        <p:nvSpPr>
          <p:cNvPr id="1048670" name="文本框 18"/>
          <p:cNvSpPr txBox="1"/>
          <p:nvPr>
            <p:custDataLst>
              <p:tags r:id="rId7"/>
            </p:custDataLst>
          </p:nvPr>
        </p:nvSpPr>
        <p:spPr>
          <a:xfrm>
            <a:off x="7765939" y="3558258"/>
            <a:ext cx="1670685" cy="43624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p>
            <a:pPr>
              <a:lnSpc>
                <a:spcPct val="110000"/>
              </a:lnSpc>
            </a:pPr>
            <a:r>
              <a:rPr lang="zh-CN" altLang="en-US" sz="2575" dirty="0">
                <a:solidFill>
                  <a:schemeClr val="accent1"/>
                </a:solidFill>
                <a:latin typeface="+mj-ea"/>
                <a:ea typeface="+mj-ea"/>
                <a:cs typeface="Roboto" panose="02000000000000000000" charset="0"/>
              </a:rPr>
              <a:t>技术方案</a:t>
            </a:r>
            <a:endParaRPr lang="zh-CN" altLang="en-US" sz="2575" dirty="0">
              <a:solidFill>
                <a:schemeClr val="accent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grpSp>
        <p:nvGrpSpPr>
          <p:cNvPr id="69" name="组合 8"/>
          <p:cNvGrpSpPr/>
          <p:nvPr>
            <p:custDataLst>
              <p:tags r:id="rId8"/>
            </p:custDataLst>
          </p:nvPr>
        </p:nvGrpSpPr>
        <p:grpSpPr>
          <a:xfrm>
            <a:off x="2863725" y="4601978"/>
            <a:ext cx="2224886" cy="1793825"/>
            <a:chOff x="5838" y="7382"/>
            <a:chExt cx="3613" cy="2913"/>
          </a:xfrm>
        </p:grpSpPr>
        <p:sp>
          <p:nvSpPr>
            <p:cNvPr id="1048671" name="文本框 19"/>
            <p:cNvSpPr txBox="1"/>
            <p:nvPr>
              <p:custDataLst>
                <p:tags r:id="rId9"/>
              </p:custDataLst>
            </p:nvPr>
          </p:nvSpPr>
          <p:spPr>
            <a:xfrm>
              <a:off x="5838" y="7382"/>
              <a:ext cx="891" cy="2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5790" dirty="0">
                  <a:solidFill>
                    <a:schemeClr val="accent1"/>
                  </a:solidFill>
                  <a:latin typeface="+mj-lt"/>
                  <a:ea typeface="+mj-ea"/>
                  <a:cs typeface="Roboto" panose="02000000000000000000" charset="0"/>
                </a:rPr>
                <a:t>3</a:t>
              </a:r>
              <a:endParaRPr lang="zh-CN" altLang="en-US" sz="5790" dirty="0">
                <a:solidFill>
                  <a:schemeClr val="accent1"/>
                </a:solidFill>
                <a:latin typeface="+mj-lt"/>
                <a:ea typeface="+mj-ea"/>
                <a:cs typeface="Roboto" panose="02000000000000000000" charset="0"/>
              </a:endParaRPr>
            </a:p>
          </p:txBody>
        </p:sp>
        <p:sp>
          <p:nvSpPr>
            <p:cNvPr id="1048672" name="文本框 20"/>
            <p:cNvSpPr txBox="1"/>
            <p:nvPr>
              <p:custDataLst>
                <p:tags r:id="rId10"/>
              </p:custDataLst>
            </p:nvPr>
          </p:nvSpPr>
          <p:spPr>
            <a:xfrm>
              <a:off x="6963" y="7799"/>
              <a:ext cx="2488" cy="7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p>
              <a:pPr>
                <a:lnSpc>
                  <a:spcPct val="110000"/>
                </a:lnSpc>
              </a:pPr>
              <a:r>
                <a:rPr lang="zh-CN" altLang="en-US" sz="2575" dirty="0">
                  <a:solidFill>
                    <a:schemeClr val="accent1"/>
                  </a:solidFill>
                  <a:latin typeface="+mj-ea"/>
                  <a:ea typeface="+mj-ea"/>
                  <a:cs typeface="Roboto" panose="02000000000000000000" charset="0"/>
                </a:rPr>
                <a:t>实施规划</a:t>
              </a:r>
              <a:endParaRPr lang="zh-CN" altLang="en-US" sz="2575" dirty="0">
                <a:solidFill>
                  <a:schemeClr val="accent1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grpSp>
        <p:nvGrpSpPr>
          <p:cNvPr id="70" name="组合 25"/>
          <p:cNvGrpSpPr/>
          <p:nvPr>
            <p:custDataLst>
              <p:tags r:id="rId11"/>
            </p:custDataLst>
          </p:nvPr>
        </p:nvGrpSpPr>
        <p:grpSpPr>
          <a:xfrm>
            <a:off x="7072630" y="4601845"/>
            <a:ext cx="2212340" cy="1793240"/>
            <a:chOff x="12302" y="7367"/>
            <a:chExt cx="3484" cy="2824"/>
          </a:xfrm>
        </p:grpSpPr>
        <p:sp>
          <p:nvSpPr>
            <p:cNvPr id="1048673" name="文本框 21"/>
            <p:cNvSpPr txBox="1"/>
            <p:nvPr>
              <p:custDataLst>
                <p:tags r:id="rId12"/>
              </p:custDataLst>
            </p:nvPr>
          </p:nvSpPr>
          <p:spPr>
            <a:xfrm>
              <a:off x="12302" y="7367"/>
              <a:ext cx="864" cy="2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5790" dirty="0">
                  <a:solidFill>
                    <a:schemeClr val="accent1"/>
                  </a:solidFill>
                  <a:latin typeface="+mj-lt"/>
                  <a:ea typeface="+mj-ea"/>
                  <a:cs typeface="Roboto" panose="02000000000000000000" charset="0"/>
                </a:rPr>
                <a:t>4</a:t>
              </a:r>
              <a:endParaRPr lang="zh-CN" altLang="en-US" sz="5790" dirty="0">
                <a:solidFill>
                  <a:schemeClr val="accent1"/>
                </a:solidFill>
                <a:latin typeface="+mj-lt"/>
                <a:ea typeface="+mj-ea"/>
                <a:cs typeface="Roboto" panose="02000000000000000000" charset="0"/>
              </a:endParaRPr>
            </a:p>
          </p:txBody>
        </p:sp>
        <p:sp>
          <p:nvSpPr>
            <p:cNvPr id="1048674" name="文本框 22"/>
            <p:cNvSpPr txBox="1"/>
            <p:nvPr>
              <p:custDataLst>
                <p:tags r:id="rId13"/>
              </p:custDataLst>
            </p:nvPr>
          </p:nvSpPr>
          <p:spPr>
            <a:xfrm>
              <a:off x="13393" y="7773"/>
              <a:ext cx="2393" cy="6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p>
              <a:pPr>
                <a:lnSpc>
                  <a:spcPct val="110000"/>
                </a:lnSpc>
              </a:pPr>
              <a:r>
                <a:rPr lang="zh-CN" altLang="en-US" sz="2575" dirty="0">
                  <a:solidFill>
                    <a:schemeClr val="accent1"/>
                  </a:solidFill>
                  <a:latin typeface="+mj-ea"/>
                  <a:ea typeface="+mj-ea"/>
                  <a:cs typeface="Roboto" panose="02000000000000000000" charset="0"/>
                </a:rPr>
                <a:t>成果展望</a:t>
              </a:r>
              <a:endParaRPr lang="zh-CN" altLang="en-US" sz="2575" dirty="0">
                <a:solidFill>
                  <a:schemeClr val="accent1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</p:spTree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05" name="图片 6" descr="体育场"/>
          <p:cNvPicPr>
            <a:picLocks noChangeAspect="1"/>
          </p:cNvPicPr>
          <p:nvPr/>
        </p:nvPicPr>
        <p:blipFill>
          <a:blip r:embed="rId1">
            <a:alphaModFix amt="40000"/>
          </a:blip>
          <a:srcRect t="25147" b="29918"/>
          <a:stretch>
            <a:fillRect/>
          </a:stretch>
        </p:blipFill>
        <p:spPr>
          <a:xfrm>
            <a:off x="0" y="0"/>
            <a:ext cx="12191365" cy="3642360"/>
          </a:xfrm>
          <a:prstGeom prst="rect">
            <a:avLst/>
          </a:prstGeom>
        </p:spPr>
      </p:pic>
      <p:pic>
        <p:nvPicPr>
          <p:cNvPr id="2097206" name="图片 11" descr="图片包含 游戏机, 水果&#10;&#10;描述已自动生成" hidden="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62976" y="303375"/>
            <a:ext cx="3266028" cy="3266028"/>
          </a:xfrm>
          <a:prstGeom prst="rect">
            <a:avLst/>
          </a:prstGeom>
        </p:spPr>
      </p:pic>
      <p:sp>
        <p:nvSpPr>
          <p:cNvPr id="1048795" name="文本框 2"/>
          <p:cNvSpPr txBox="1"/>
          <p:nvPr/>
        </p:nvSpPr>
        <p:spPr>
          <a:xfrm>
            <a:off x="4571992" y="4367010"/>
            <a:ext cx="3048000" cy="11036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6000" dirty="0">
                <a:solidFill>
                  <a:schemeClr val="accent1"/>
                </a:solidFill>
                <a:latin typeface="+mj-ea"/>
                <a:ea typeface="+mj-ea"/>
                <a:cs typeface="Roboto" panose="02000000000000000000" charset="0"/>
              </a:rPr>
              <a:t>成果展望</a:t>
            </a:r>
            <a:endParaRPr lang="zh-CN" altLang="en-US" sz="6000" dirty="0">
              <a:solidFill>
                <a:schemeClr val="accent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sp>
        <p:nvSpPr>
          <p:cNvPr id="1048796" name="文本框 3"/>
          <p:cNvSpPr txBox="1"/>
          <p:nvPr/>
        </p:nvSpPr>
        <p:spPr>
          <a:xfrm>
            <a:off x="5602278" y="907185"/>
            <a:ext cx="754380" cy="16916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9600" dirty="0">
                <a:solidFill>
                  <a:schemeClr val="bg1"/>
                </a:solidFill>
                <a:latin typeface="+mj-ea"/>
                <a:ea typeface="+mj-ea"/>
                <a:cs typeface="Roboto" panose="02000000000000000000" charset="0"/>
              </a:rPr>
              <a:t>4</a:t>
            </a:r>
            <a:endParaRPr lang="en-US" altLang="zh-CN" sz="9600" dirty="0">
              <a:solidFill>
                <a:schemeClr val="bg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pic>
        <p:nvPicPr>
          <p:cNvPr id="2097207" name="图片 1" descr="未标题-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327660" y="-848995"/>
            <a:ext cx="4260850" cy="284099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组合 17"/>
          <p:cNvGrpSpPr/>
          <p:nvPr/>
        </p:nvGrpSpPr>
        <p:grpSpPr>
          <a:xfrm>
            <a:off x="449074" y="224253"/>
            <a:ext cx="1341755" cy="398780"/>
            <a:chOff x="331599" y="222348"/>
            <a:chExt cx="1341755" cy="398780"/>
          </a:xfrm>
        </p:grpSpPr>
        <p:sp>
          <p:nvSpPr>
            <p:cNvPr id="1048800" name="矩形 18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801" name="文本框 19"/>
            <p:cNvSpPr txBox="1"/>
            <p:nvPr/>
          </p:nvSpPr>
          <p:spPr>
            <a:xfrm>
              <a:off x="474474" y="222348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n-ea"/>
                  <a:cs typeface="Roboto" panose="02000000000000000000" charset="0"/>
                </a:rPr>
                <a:t>成果展望</a:t>
              </a:r>
              <a:endParaRPr lang="zh-CN" altLang="en-US" sz="2000" dirty="0">
                <a:solidFill>
                  <a:schemeClr val="tx2"/>
                </a:solidFill>
                <a:latin typeface="+mn-ea"/>
                <a:cs typeface="Roboto" panose="02000000000000000000" charset="0"/>
              </a:endParaRPr>
            </a:p>
          </p:txBody>
        </p:sp>
      </p:grpSp>
      <p:pic>
        <p:nvPicPr>
          <p:cNvPr id="2097208" name="图片 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48717"/>
          <a:stretch>
            <a:fillRect/>
          </a:stretch>
        </p:blipFill>
        <p:spPr>
          <a:xfrm>
            <a:off x="7192010" y="6030595"/>
            <a:ext cx="5789930" cy="2969260"/>
          </a:xfrm>
          <a:prstGeom prst="rect">
            <a:avLst/>
          </a:prstGeom>
        </p:spPr>
      </p:pic>
      <p:grpSp>
        <p:nvGrpSpPr>
          <p:cNvPr id="128" name="组合 1"/>
          <p:cNvGrpSpPr/>
          <p:nvPr/>
        </p:nvGrpSpPr>
        <p:grpSpPr>
          <a:xfrm>
            <a:off x="1010285" y="2005965"/>
            <a:ext cx="4027805" cy="2954655"/>
            <a:chOff x="-73113" y="1393414"/>
            <a:chExt cx="4832832" cy="3533614"/>
          </a:xfrm>
        </p:grpSpPr>
        <p:sp>
          <p:nvSpPr>
            <p:cNvPr id="1048802" name="椭圆 2"/>
            <p:cNvSpPr/>
            <p:nvPr/>
          </p:nvSpPr>
          <p:spPr>
            <a:xfrm>
              <a:off x="1226105" y="1393414"/>
              <a:ext cx="3533614" cy="3533614"/>
            </a:xfrm>
            <a:prstGeom prst="ellipse">
              <a:avLst/>
            </a:prstGeom>
            <a:solidFill>
              <a:srgbClr val="447A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16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8803" name="椭圆 20"/>
            <p:cNvSpPr/>
            <p:nvPr/>
          </p:nvSpPr>
          <p:spPr>
            <a:xfrm>
              <a:off x="1440264" y="1634987"/>
              <a:ext cx="3105297" cy="310529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4400" dirty="0">
                  <a:solidFill>
                    <a:schemeClr val="accent3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预期成果</a:t>
              </a:r>
              <a:endParaRPr lang="zh-CN" altLang="en-US" sz="4400" dirty="0">
                <a:solidFill>
                  <a:schemeClr val="accent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8804" name="矩形 10"/>
            <p:cNvSpPr/>
            <p:nvPr/>
          </p:nvSpPr>
          <p:spPr>
            <a:xfrm rot="19750320">
              <a:off x="-73113" y="4113203"/>
              <a:ext cx="1761086" cy="667320"/>
            </a:xfrm>
            <a:custGeom>
              <a:avLst/>
              <a:gdLst>
                <a:gd name="connsiteX0" fmla="*/ 0 w 1745415"/>
                <a:gd name="connsiteY0" fmla="*/ 0 h 425404"/>
                <a:gd name="connsiteX1" fmla="*/ 1745415 w 1745415"/>
                <a:gd name="connsiteY1" fmla="*/ 0 h 425404"/>
                <a:gd name="connsiteX2" fmla="*/ 1745415 w 1745415"/>
                <a:gd name="connsiteY2" fmla="*/ 425404 h 425404"/>
                <a:gd name="connsiteX3" fmla="*/ 0 w 1745415"/>
                <a:gd name="connsiteY3" fmla="*/ 425404 h 425404"/>
                <a:gd name="connsiteX4" fmla="*/ 0 w 1745415"/>
                <a:gd name="connsiteY4" fmla="*/ 0 h 425404"/>
                <a:gd name="connsiteX0-1" fmla="*/ 2362 w 1745415"/>
                <a:gd name="connsiteY0-2" fmla="*/ 0 h 550333"/>
                <a:gd name="connsiteX1-3" fmla="*/ 1745415 w 1745415"/>
                <a:gd name="connsiteY1-4" fmla="*/ 124929 h 550333"/>
                <a:gd name="connsiteX2-5" fmla="*/ 1745415 w 1745415"/>
                <a:gd name="connsiteY2-6" fmla="*/ 550333 h 550333"/>
                <a:gd name="connsiteX3-7" fmla="*/ 0 w 1745415"/>
                <a:gd name="connsiteY3-8" fmla="*/ 550333 h 550333"/>
                <a:gd name="connsiteX4-9" fmla="*/ 2362 w 1745415"/>
                <a:gd name="connsiteY4-10" fmla="*/ 0 h 550333"/>
                <a:gd name="connsiteX0-11" fmla="*/ 18033 w 1761086"/>
                <a:gd name="connsiteY0-12" fmla="*/ 0 h 667320"/>
                <a:gd name="connsiteX1-13" fmla="*/ 1761086 w 1761086"/>
                <a:gd name="connsiteY1-14" fmla="*/ 124929 h 667320"/>
                <a:gd name="connsiteX2-15" fmla="*/ 1761086 w 1761086"/>
                <a:gd name="connsiteY2-16" fmla="*/ 550333 h 667320"/>
                <a:gd name="connsiteX3-17" fmla="*/ 0 w 1761086"/>
                <a:gd name="connsiteY3-18" fmla="*/ 667320 h 667320"/>
                <a:gd name="connsiteX4-19" fmla="*/ 18033 w 1761086"/>
                <a:gd name="connsiteY4-20" fmla="*/ 0 h 66732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761086" h="667320">
                  <a:moveTo>
                    <a:pt x="18033" y="0"/>
                  </a:moveTo>
                  <a:lnTo>
                    <a:pt x="1761086" y="124929"/>
                  </a:lnTo>
                  <a:lnTo>
                    <a:pt x="1761086" y="550333"/>
                  </a:lnTo>
                  <a:lnTo>
                    <a:pt x="0" y="667320"/>
                  </a:lnTo>
                  <a:cubicBezTo>
                    <a:pt x="787" y="483876"/>
                    <a:pt x="17246" y="183444"/>
                    <a:pt x="18033" y="0"/>
                  </a:cubicBezTo>
                  <a:close/>
                </a:path>
              </a:pathLst>
            </a:custGeom>
            <a:solidFill>
              <a:srgbClr val="447A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16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9" name="组合 4"/>
          <p:cNvGrpSpPr/>
          <p:nvPr>
            <p:custDataLst>
              <p:tags r:id="rId3"/>
            </p:custDataLst>
          </p:nvPr>
        </p:nvGrpSpPr>
        <p:grpSpPr>
          <a:xfrm>
            <a:off x="5316950" y="2192020"/>
            <a:ext cx="5279604" cy="1250193"/>
            <a:chOff x="8339" y="3901"/>
            <a:chExt cx="8314" cy="1969"/>
          </a:xfrm>
        </p:grpSpPr>
        <p:grpSp>
          <p:nvGrpSpPr>
            <p:cNvPr id="130" name="组合 27"/>
            <p:cNvGrpSpPr/>
            <p:nvPr>
              <p:custDataLst>
                <p:tags r:id="rId4"/>
              </p:custDataLst>
            </p:nvPr>
          </p:nvGrpSpPr>
          <p:grpSpPr>
            <a:xfrm>
              <a:off x="8339" y="4636"/>
              <a:ext cx="8314" cy="1234"/>
              <a:chOff x="4420480" y="2281436"/>
              <a:chExt cx="4399670" cy="652874"/>
            </a:xfrm>
          </p:grpSpPr>
          <p:grpSp>
            <p:nvGrpSpPr>
              <p:cNvPr id="131" name="组合 28"/>
              <p:cNvGrpSpPr/>
              <p:nvPr/>
            </p:nvGrpSpPr>
            <p:grpSpPr>
              <a:xfrm>
                <a:off x="4420480" y="2355844"/>
                <a:ext cx="583568" cy="578466"/>
                <a:chOff x="4820276" y="2329061"/>
                <a:chExt cx="792088" cy="785164"/>
              </a:xfrm>
            </p:grpSpPr>
            <p:sp>
              <p:nvSpPr>
                <p:cNvPr id="1048805" name="椭圆 30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4820276" y="2329061"/>
                  <a:ext cx="792088" cy="785164"/>
                </a:xfrm>
                <a:prstGeom prst="ellipse">
                  <a:avLst/>
                </a:prstGeom>
                <a:solidFill>
                  <a:srgbClr val="447A8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2160"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048806" name="Freeform 536"/>
                <p:cNvSpPr/>
                <p:nvPr>
                  <p:custDataLst>
                    <p:tags r:id="rId6"/>
                  </p:custDataLst>
                </p:nvPr>
              </p:nvSpPr>
              <p:spPr bwMode="auto">
                <a:xfrm>
                  <a:off x="4961544" y="2546459"/>
                  <a:ext cx="509553" cy="311041"/>
                </a:xfrm>
                <a:custGeom>
                  <a:avLst/>
                  <a:gdLst>
                    <a:gd name="T0" fmla="*/ 535 w 684"/>
                    <a:gd name="T1" fmla="*/ 120 h 418"/>
                    <a:gd name="T2" fmla="*/ 528 w 684"/>
                    <a:gd name="T3" fmla="*/ 121 h 418"/>
                    <a:gd name="T4" fmla="*/ 367 w 684"/>
                    <a:gd name="T5" fmla="*/ 0 h 418"/>
                    <a:gd name="T6" fmla="*/ 208 w 684"/>
                    <a:gd name="T7" fmla="*/ 114 h 418"/>
                    <a:gd name="T8" fmla="*/ 167 w 684"/>
                    <a:gd name="T9" fmla="*/ 101 h 418"/>
                    <a:gd name="T10" fmla="*/ 96 w 684"/>
                    <a:gd name="T11" fmla="*/ 171 h 418"/>
                    <a:gd name="T12" fmla="*/ 0 w 684"/>
                    <a:gd name="T13" fmla="*/ 293 h 418"/>
                    <a:gd name="T14" fmla="*/ 125 w 684"/>
                    <a:gd name="T15" fmla="*/ 418 h 418"/>
                    <a:gd name="T16" fmla="*/ 128 w 684"/>
                    <a:gd name="T17" fmla="*/ 418 h 418"/>
                    <a:gd name="T18" fmla="*/ 131 w 684"/>
                    <a:gd name="T19" fmla="*/ 418 h 418"/>
                    <a:gd name="T20" fmla="*/ 535 w 684"/>
                    <a:gd name="T21" fmla="*/ 418 h 418"/>
                    <a:gd name="T22" fmla="*/ 684 w 684"/>
                    <a:gd name="T23" fmla="*/ 269 h 418"/>
                    <a:gd name="T24" fmla="*/ 535 w 684"/>
                    <a:gd name="T25" fmla="*/ 120 h 4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84" h="418">
                      <a:moveTo>
                        <a:pt x="535" y="120"/>
                      </a:moveTo>
                      <a:cubicBezTo>
                        <a:pt x="533" y="120"/>
                        <a:pt x="531" y="121"/>
                        <a:pt x="528" y="121"/>
                      </a:cubicBezTo>
                      <a:cubicBezTo>
                        <a:pt x="508" y="51"/>
                        <a:pt x="443" y="0"/>
                        <a:pt x="367" y="0"/>
                      </a:cubicBezTo>
                      <a:cubicBezTo>
                        <a:pt x="293" y="0"/>
                        <a:pt x="230" y="48"/>
                        <a:pt x="208" y="114"/>
                      </a:cubicBezTo>
                      <a:cubicBezTo>
                        <a:pt x="196" y="106"/>
                        <a:pt x="182" y="101"/>
                        <a:pt x="167" y="101"/>
                      </a:cubicBezTo>
                      <a:cubicBezTo>
                        <a:pt x="128" y="101"/>
                        <a:pt x="96" y="132"/>
                        <a:pt x="96" y="171"/>
                      </a:cubicBezTo>
                      <a:cubicBezTo>
                        <a:pt x="41" y="185"/>
                        <a:pt x="0" y="234"/>
                        <a:pt x="0" y="293"/>
                      </a:cubicBezTo>
                      <a:cubicBezTo>
                        <a:pt x="0" y="362"/>
                        <a:pt x="56" y="418"/>
                        <a:pt x="125" y="418"/>
                      </a:cubicBezTo>
                      <a:cubicBezTo>
                        <a:pt x="126" y="418"/>
                        <a:pt x="126" y="418"/>
                        <a:pt x="128" y="418"/>
                      </a:cubicBezTo>
                      <a:cubicBezTo>
                        <a:pt x="129" y="418"/>
                        <a:pt x="130" y="418"/>
                        <a:pt x="131" y="418"/>
                      </a:cubicBezTo>
                      <a:lnTo>
                        <a:pt x="535" y="418"/>
                      </a:lnTo>
                      <a:cubicBezTo>
                        <a:pt x="618" y="418"/>
                        <a:pt x="684" y="351"/>
                        <a:pt x="684" y="269"/>
                      </a:cubicBezTo>
                      <a:cubicBezTo>
                        <a:pt x="684" y="187"/>
                        <a:pt x="618" y="120"/>
                        <a:pt x="535" y="12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endParaRPr lang="zh-CN" altLang="en-US" sz="2160"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  <p:sp>
            <p:nvSpPr>
              <p:cNvPr id="1048807" name="TextBox 13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5148064" y="2281436"/>
                <a:ext cx="3672086" cy="52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/>
                <a:r>
                  <a:rPr lang="zh-CN" altLang="en-US" sz="1600" dirty="0">
                    <a:solidFill>
                      <a:schemeClr val="bg2">
                        <a:lumMod val="25000"/>
                      </a:schemeClr>
                    </a:solidFill>
                    <a:latin typeface="+mj-ea"/>
                  </a:rPr>
                  <a:t>发明专利：基于多模态融合的果蔬识别方法</a:t>
                </a:r>
                <a:endPara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+mj-ea"/>
                </a:endParaRPr>
              </a:p>
              <a:p>
                <a:pPr algn="just"/>
                <a:r>
                  <a:rPr lang="zh-CN" altLang="en-US" sz="1600" dirty="0">
                    <a:solidFill>
                      <a:schemeClr val="bg2">
                        <a:lumMod val="25000"/>
                      </a:schemeClr>
                    </a:solidFill>
                    <a:latin typeface="+mj-ea"/>
                  </a:rPr>
                  <a:t>实用新型设备：智能识别与称重终端</a:t>
                </a:r>
                <a:endPara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+mj-ea"/>
                </a:endParaRPr>
              </a:p>
            </p:txBody>
          </p:sp>
        </p:grpSp>
        <p:sp>
          <p:nvSpPr>
            <p:cNvPr id="1048808" name="TextBox 12"/>
            <p:cNvSpPr txBox="1"/>
            <p:nvPr>
              <p:custDataLst>
                <p:tags r:id="rId8"/>
              </p:custDataLst>
            </p:nvPr>
          </p:nvSpPr>
          <p:spPr>
            <a:xfrm flipH="1">
              <a:off x="9305" y="3901"/>
              <a:ext cx="298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400" b="1" dirty="0">
                  <a:solidFill>
                    <a:srgbClr val="447A8D"/>
                  </a:solidFill>
                  <a:latin typeface="微软雅黑" panose="020B0503020204020204" charset="-122"/>
                  <a:ea typeface="微软雅黑" panose="020B0503020204020204" charset="-122"/>
                  <a:sym typeface="华文隶书" panose="02010800040101010101" pitchFamily="2" charset="-122"/>
                </a:rPr>
                <a:t>专利布局</a:t>
              </a:r>
              <a:endParaRPr lang="zh-CN" altLang="en-US" sz="2400" b="1" dirty="0">
                <a:solidFill>
                  <a:srgbClr val="447A8D"/>
                </a:solidFill>
                <a:latin typeface="微软雅黑" panose="020B0503020204020204" charset="-122"/>
                <a:ea typeface="微软雅黑" panose="020B0503020204020204" charset="-122"/>
                <a:sym typeface="华文隶书" panose="02010800040101010101" pitchFamily="2" charset="-122"/>
              </a:endParaRPr>
            </a:p>
          </p:txBody>
        </p:sp>
      </p:grpSp>
      <p:sp>
        <p:nvSpPr>
          <p:cNvPr id="1048809" name="TextBox 13"/>
          <p:cNvSpPr txBox="1"/>
          <p:nvPr/>
        </p:nvSpPr>
        <p:spPr>
          <a:xfrm flipH="1">
            <a:off x="5566197" y="4199163"/>
            <a:ext cx="189486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 dirty="0">
                <a:solidFill>
                  <a:srgbClr val="447A8D"/>
                </a:solidFill>
                <a:latin typeface="微软雅黑" panose="020B0503020204020204" charset="-122"/>
                <a:ea typeface="微软雅黑" panose="020B0503020204020204" charset="-122"/>
                <a:sym typeface="华文隶书" panose="02010800040101010101" pitchFamily="2" charset="-122"/>
              </a:rPr>
              <a:t>商业转化</a:t>
            </a:r>
            <a:endParaRPr lang="zh-CN" altLang="en-US" sz="2400" b="1" dirty="0">
              <a:solidFill>
                <a:srgbClr val="447A8D"/>
              </a:solidFill>
              <a:latin typeface="微软雅黑" panose="020B0503020204020204" charset="-122"/>
              <a:ea typeface="微软雅黑" panose="020B0503020204020204" charset="-122"/>
              <a:sym typeface="华文隶书" panose="02010800040101010101" pitchFamily="2" charset="-122"/>
            </a:endParaRPr>
          </a:p>
        </p:txBody>
      </p:sp>
      <p:grpSp>
        <p:nvGrpSpPr>
          <p:cNvPr id="132" name="组合 32"/>
          <p:cNvGrpSpPr/>
          <p:nvPr/>
        </p:nvGrpSpPr>
        <p:grpSpPr>
          <a:xfrm>
            <a:off x="4866118" y="4789088"/>
            <a:ext cx="5432639" cy="700282"/>
            <a:chOff x="4420480" y="3360555"/>
            <a:chExt cx="4527199" cy="583568"/>
          </a:xfrm>
        </p:grpSpPr>
        <p:grpSp>
          <p:nvGrpSpPr>
            <p:cNvPr id="133" name="组合 33"/>
            <p:cNvGrpSpPr/>
            <p:nvPr/>
          </p:nvGrpSpPr>
          <p:grpSpPr>
            <a:xfrm>
              <a:off x="4420480" y="3360555"/>
              <a:ext cx="583568" cy="583568"/>
              <a:chOff x="4820276" y="3289548"/>
              <a:chExt cx="792088" cy="792088"/>
            </a:xfrm>
          </p:grpSpPr>
          <p:sp>
            <p:nvSpPr>
              <p:cNvPr id="1048810" name="椭圆 35"/>
              <p:cNvSpPr/>
              <p:nvPr/>
            </p:nvSpPr>
            <p:spPr>
              <a:xfrm>
                <a:off x="4820276" y="3289548"/>
                <a:ext cx="792088" cy="792088"/>
              </a:xfrm>
              <a:prstGeom prst="ellipse">
                <a:avLst/>
              </a:prstGeom>
              <a:solidFill>
                <a:srgbClr val="447A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3360" b="1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pic>
            <p:nvPicPr>
              <p:cNvPr id="2097209" name="组合 61"/>
              <p:cNvPicPr>
                <a:picLocks noChangeArrowheads="1"/>
              </p:cNvPicPr>
              <p:nvPr>
                <p:custDataLst>
                  <p:tags r:id="rId9"/>
                </p:custDataLst>
              </p:nvPr>
            </p:nvPicPr>
            <p:blipFill>
              <a:blip r:embed="rId10" cstate="print"/>
              <a:srcRect/>
              <a:stretch>
                <a:fillRect/>
              </a:stretch>
            </p:blipFill>
            <p:spPr bwMode="auto">
              <a:xfrm>
                <a:off x="5049929" y="3446175"/>
                <a:ext cx="352660" cy="38123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048811" name="TextBox 18"/>
            <p:cNvSpPr txBox="1"/>
            <p:nvPr/>
          </p:nvSpPr>
          <p:spPr>
            <a:xfrm>
              <a:off x="5275593" y="3373157"/>
              <a:ext cx="3672086" cy="520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/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+mj-ea"/>
                </a:rPr>
                <a:t>成本优势：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+mj-ea"/>
              </a:endParaRPr>
            </a:p>
            <a:p>
              <a:pPr algn="just"/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+mj-ea"/>
                </a:rPr>
                <a:t>单套改造成本</a:t>
              </a: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+mj-ea"/>
                </a:rPr>
                <a:t>≤1000</a:t>
              </a:r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+mj-ea"/>
                </a:rPr>
                <a:t>元（传统方案＞</a:t>
              </a:r>
              <a:r>
                <a:rPr lang="en-US" altLang="zh-CN" sz="1600" dirty="0">
                  <a:solidFill>
                    <a:schemeClr val="bg2">
                      <a:lumMod val="25000"/>
                    </a:schemeClr>
                  </a:solidFill>
                  <a:latin typeface="+mj-ea"/>
                </a:rPr>
                <a:t>2000</a:t>
              </a:r>
              <a:r>
                <a:rPr lang="zh-CN" altLang="en-US" sz="1600" dirty="0">
                  <a:solidFill>
                    <a:schemeClr val="bg2">
                      <a:lumMod val="25000"/>
                    </a:schemeClr>
                  </a:solidFill>
                  <a:latin typeface="+mj-ea"/>
                </a:rPr>
                <a:t>元）</a:t>
              </a:r>
              <a:endParaRPr lang="zh-CN" altLang="en-US" sz="1600" dirty="0">
                <a:solidFill>
                  <a:schemeClr val="bg2">
                    <a:lumMod val="25000"/>
                  </a:schemeClr>
                </a:solidFill>
                <a:latin typeface="+mj-ea"/>
              </a:endParaRPr>
            </a:p>
          </p:txBody>
        </p:sp>
      </p:grpSp>
      <p:sp>
        <p:nvSpPr>
          <p:cNvPr id="1048812" name="椭圆 9"/>
          <p:cNvSpPr/>
          <p:nvPr>
            <p:custDataLst>
              <p:tags r:id="rId11"/>
            </p:custDataLst>
          </p:nvPr>
        </p:nvSpPr>
        <p:spPr>
          <a:xfrm>
            <a:off x="4593719" y="1048215"/>
            <a:ext cx="700253" cy="700465"/>
          </a:xfrm>
          <a:prstGeom prst="ellipse">
            <a:avLst/>
          </a:prstGeom>
          <a:solidFill>
            <a:srgbClr val="447A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36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34" name="组合 13"/>
          <p:cNvGrpSpPr/>
          <p:nvPr/>
        </p:nvGrpSpPr>
        <p:grpSpPr>
          <a:xfrm>
            <a:off x="4572902" y="1072443"/>
            <a:ext cx="618359" cy="522318"/>
            <a:chOff x="261938" y="1303338"/>
            <a:chExt cx="2185987" cy="1366837"/>
          </a:xfrm>
        </p:grpSpPr>
        <p:sp>
          <p:nvSpPr>
            <p:cNvPr id="1048813" name="Freeform 23"/>
            <p:cNvSpPr/>
            <p:nvPr/>
          </p:nvSpPr>
          <p:spPr bwMode="auto">
            <a:xfrm>
              <a:off x="757238" y="1704975"/>
              <a:ext cx="1690687" cy="965200"/>
            </a:xfrm>
            <a:custGeom>
              <a:avLst/>
              <a:gdLst>
                <a:gd name="T0" fmla="*/ 122 w 1065"/>
                <a:gd name="T1" fmla="*/ 0 h 608"/>
                <a:gd name="T2" fmla="*/ 979 w 1065"/>
                <a:gd name="T3" fmla="*/ 51 h 608"/>
                <a:gd name="T4" fmla="*/ 988 w 1065"/>
                <a:gd name="T5" fmla="*/ 53 h 608"/>
                <a:gd name="T6" fmla="*/ 1000 w 1065"/>
                <a:gd name="T7" fmla="*/ 57 h 608"/>
                <a:gd name="T8" fmla="*/ 1008 w 1065"/>
                <a:gd name="T9" fmla="*/ 67 h 608"/>
                <a:gd name="T10" fmla="*/ 1014 w 1065"/>
                <a:gd name="T11" fmla="*/ 79 h 608"/>
                <a:gd name="T12" fmla="*/ 1014 w 1065"/>
                <a:gd name="T13" fmla="*/ 523 h 608"/>
                <a:gd name="T14" fmla="*/ 1014 w 1065"/>
                <a:gd name="T15" fmla="*/ 529 h 608"/>
                <a:gd name="T16" fmla="*/ 1008 w 1065"/>
                <a:gd name="T17" fmla="*/ 541 h 608"/>
                <a:gd name="T18" fmla="*/ 1000 w 1065"/>
                <a:gd name="T19" fmla="*/ 551 h 608"/>
                <a:gd name="T20" fmla="*/ 988 w 1065"/>
                <a:gd name="T21" fmla="*/ 555 h 608"/>
                <a:gd name="T22" fmla="*/ 85 w 1065"/>
                <a:gd name="T23" fmla="*/ 557 h 608"/>
                <a:gd name="T24" fmla="*/ 79 w 1065"/>
                <a:gd name="T25" fmla="*/ 555 h 608"/>
                <a:gd name="T26" fmla="*/ 67 w 1065"/>
                <a:gd name="T27" fmla="*/ 551 h 608"/>
                <a:gd name="T28" fmla="*/ 57 w 1065"/>
                <a:gd name="T29" fmla="*/ 541 h 608"/>
                <a:gd name="T30" fmla="*/ 53 w 1065"/>
                <a:gd name="T31" fmla="*/ 529 h 608"/>
                <a:gd name="T32" fmla="*/ 51 w 1065"/>
                <a:gd name="T33" fmla="*/ 290 h 608"/>
                <a:gd name="T34" fmla="*/ 0 w 1065"/>
                <a:gd name="T35" fmla="*/ 523 h 608"/>
                <a:gd name="T36" fmla="*/ 2 w 1065"/>
                <a:gd name="T37" fmla="*/ 539 h 608"/>
                <a:gd name="T38" fmla="*/ 16 w 1065"/>
                <a:gd name="T39" fmla="*/ 570 h 608"/>
                <a:gd name="T40" fmla="*/ 39 w 1065"/>
                <a:gd name="T41" fmla="*/ 594 h 608"/>
                <a:gd name="T42" fmla="*/ 69 w 1065"/>
                <a:gd name="T43" fmla="*/ 606 h 608"/>
                <a:gd name="T44" fmla="*/ 979 w 1065"/>
                <a:gd name="T45" fmla="*/ 608 h 608"/>
                <a:gd name="T46" fmla="*/ 998 w 1065"/>
                <a:gd name="T47" fmla="*/ 606 h 608"/>
                <a:gd name="T48" fmla="*/ 1028 w 1065"/>
                <a:gd name="T49" fmla="*/ 594 h 608"/>
                <a:gd name="T50" fmla="*/ 1050 w 1065"/>
                <a:gd name="T51" fmla="*/ 570 h 608"/>
                <a:gd name="T52" fmla="*/ 1063 w 1065"/>
                <a:gd name="T53" fmla="*/ 539 h 608"/>
                <a:gd name="T54" fmla="*/ 1065 w 1065"/>
                <a:gd name="T55" fmla="*/ 85 h 608"/>
                <a:gd name="T56" fmla="*/ 1063 w 1065"/>
                <a:gd name="T57" fmla="*/ 69 h 608"/>
                <a:gd name="T58" fmla="*/ 1050 w 1065"/>
                <a:gd name="T59" fmla="*/ 38 h 608"/>
                <a:gd name="T60" fmla="*/ 1028 w 1065"/>
                <a:gd name="T61" fmla="*/ 16 h 608"/>
                <a:gd name="T62" fmla="*/ 998 w 1065"/>
                <a:gd name="T63" fmla="*/ 2 h 608"/>
                <a:gd name="T64" fmla="*/ 979 w 1065"/>
                <a:gd name="T65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65" h="608">
                  <a:moveTo>
                    <a:pt x="979" y="0"/>
                  </a:moveTo>
                  <a:lnTo>
                    <a:pt x="122" y="0"/>
                  </a:lnTo>
                  <a:lnTo>
                    <a:pt x="173" y="51"/>
                  </a:lnTo>
                  <a:lnTo>
                    <a:pt x="979" y="51"/>
                  </a:lnTo>
                  <a:lnTo>
                    <a:pt x="979" y="51"/>
                  </a:lnTo>
                  <a:lnTo>
                    <a:pt x="988" y="53"/>
                  </a:lnTo>
                  <a:lnTo>
                    <a:pt x="994" y="55"/>
                  </a:lnTo>
                  <a:lnTo>
                    <a:pt x="1000" y="57"/>
                  </a:lnTo>
                  <a:lnTo>
                    <a:pt x="1004" y="61"/>
                  </a:lnTo>
                  <a:lnTo>
                    <a:pt x="1008" y="67"/>
                  </a:lnTo>
                  <a:lnTo>
                    <a:pt x="1012" y="73"/>
                  </a:lnTo>
                  <a:lnTo>
                    <a:pt x="1014" y="79"/>
                  </a:lnTo>
                  <a:lnTo>
                    <a:pt x="1014" y="85"/>
                  </a:lnTo>
                  <a:lnTo>
                    <a:pt x="1014" y="523"/>
                  </a:lnTo>
                  <a:lnTo>
                    <a:pt x="1014" y="523"/>
                  </a:lnTo>
                  <a:lnTo>
                    <a:pt x="1014" y="529"/>
                  </a:lnTo>
                  <a:lnTo>
                    <a:pt x="1012" y="535"/>
                  </a:lnTo>
                  <a:lnTo>
                    <a:pt x="1008" y="541"/>
                  </a:lnTo>
                  <a:lnTo>
                    <a:pt x="1004" y="547"/>
                  </a:lnTo>
                  <a:lnTo>
                    <a:pt x="1000" y="551"/>
                  </a:lnTo>
                  <a:lnTo>
                    <a:pt x="994" y="553"/>
                  </a:lnTo>
                  <a:lnTo>
                    <a:pt x="988" y="555"/>
                  </a:lnTo>
                  <a:lnTo>
                    <a:pt x="979" y="557"/>
                  </a:lnTo>
                  <a:lnTo>
                    <a:pt x="85" y="557"/>
                  </a:lnTo>
                  <a:lnTo>
                    <a:pt x="85" y="557"/>
                  </a:lnTo>
                  <a:lnTo>
                    <a:pt x="79" y="555"/>
                  </a:lnTo>
                  <a:lnTo>
                    <a:pt x="73" y="553"/>
                  </a:lnTo>
                  <a:lnTo>
                    <a:pt x="67" y="551"/>
                  </a:lnTo>
                  <a:lnTo>
                    <a:pt x="61" y="547"/>
                  </a:lnTo>
                  <a:lnTo>
                    <a:pt x="57" y="541"/>
                  </a:lnTo>
                  <a:lnTo>
                    <a:pt x="55" y="535"/>
                  </a:lnTo>
                  <a:lnTo>
                    <a:pt x="53" y="529"/>
                  </a:lnTo>
                  <a:lnTo>
                    <a:pt x="51" y="523"/>
                  </a:lnTo>
                  <a:lnTo>
                    <a:pt x="51" y="290"/>
                  </a:lnTo>
                  <a:lnTo>
                    <a:pt x="0" y="239"/>
                  </a:lnTo>
                  <a:lnTo>
                    <a:pt x="0" y="523"/>
                  </a:lnTo>
                  <a:lnTo>
                    <a:pt x="0" y="523"/>
                  </a:lnTo>
                  <a:lnTo>
                    <a:pt x="2" y="539"/>
                  </a:lnTo>
                  <a:lnTo>
                    <a:pt x="8" y="555"/>
                  </a:lnTo>
                  <a:lnTo>
                    <a:pt x="16" y="570"/>
                  </a:lnTo>
                  <a:lnTo>
                    <a:pt x="27" y="582"/>
                  </a:lnTo>
                  <a:lnTo>
                    <a:pt x="39" y="594"/>
                  </a:lnTo>
                  <a:lnTo>
                    <a:pt x="53" y="600"/>
                  </a:lnTo>
                  <a:lnTo>
                    <a:pt x="69" y="606"/>
                  </a:lnTo>
                  <a:lnTo>
                    <a:pt x="85" y="608"/>
                  </a:lnTo>
                  <a:lnTo>
                    <a:pt x="979" y="608"/>
                  </a:lnTo>
                  <a:lnTo>
                    <a:pt x="979" y="608"/>
                  </a:lnTo>
                  <a:lnTo>
                    <a:pt x="998" y="606"/>
                  </a:lnTo>
                  <a:lnTo>
                    <a:pt x="1014" y="600"/>
                  </a:lnTo>
                  <a:lnTo>
                    <a:pt x="1028" y="594"/>
                  </a:lnTo>
                  <a:lnTo>
                    <a:pt x="1040" y="582"/>
                  </a:lnTo>
                  <a:lnTo>
                    <a:pt x="1050" y="570"/>
                  </a:lnTo>
                  <a:lnTo>
                    <a:pt x="1059" y="555"/>
                  </a:lnTo>
                  <a:lnTo>
                    <a:pt x="1063" y="539"/>
                  </a:lnTo>
                  <a:lnTo>
                    <a:pt x="1065" y="523"/>
                  </a:lnTo>
                  <a:lnTo>
                    <a:pt x="1065" y="85"/>
                  </a:lnTo>
                  <a:lnTo>
                    <a:pt x="1065" y="85"/>
                  </a:lnTo>
                  <a:lnTo>
                    <a:pt x="1063" y="69"/>
                  </a:lnTo>
                  <a:lnTo>
                    <a:pt x="1059" y="53"/>
                  </a:lnTo>
                  <a:lnTo>
                    <a:pt x="1050" y="38"/>
                  </a:lnTo>
                  <a:lnTo>
                    <a:pt x="1040" y="26"/>
                  </a:lnTo>
                  <a:lnTo>
                    <a:pt x="1028" y="16"/>
                  </a:lnTo>
                  <a:lnTo>
                    <a:pt x="1014" y="8"/>
                  </a:lnTo>
                  <a:lnTo>
                    <a:pt x="998" y="2"/>
                  </a:lnTo>
                  <a:lnTo>
                    <a:pt x="979" y="0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25A4D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8814" name="Freeform 24"/>
            <p:cNvSpPr/>
            <p:nvPr/>
          </p:nvSpPr>
          <p:spPr bwMode="auto">
            <a:xfrm>
              <a:off x="757238" y="1795463"/>
              <a:ext cx="579437" cy="579438"/>
            </a:xfrm>
            <a:custGeom>
              <a:avLst/>
              <a:gdLst>
                <a:gd name="T0" fmla="*/ 282 w 365"/>
                <a:gd name="T1" fmla="*/ 365 h 365"/>
                <a:gd name="T2" fmla="*/ 282 w 365"/>
                <a:gd name="T3" fmla="*/ 365 h 365"/>
                <a:gd name="T4" fmla="*/ 298 w 365"/>
                <a:gd name="T5" fmla="*/ 363 h 365"/>
                <a:gd name="T6" fmla="*/ 312 w 365"/>
                <a:gd name="T7" fmla="*/ 359 h 365"/>
                <a:gd name="T8" fmla="*/ 327 w 365"/>
                <a:gd name="T9" fmla="*/ 352 h 365"/>
                <a:gd name="T10" fmla="*/ 341 w 365"/>
                <a:gd name="T11" fmla="*/ 340 h 365"/>
                <a:gd name="T12" fmla="*/ 341 w 365"/>
                <a:gd name="T13" fmla="*/ 340 h 365"/>
                <a:gd name="T14" fmla="*/ 351 w 365"/>
                <a:gd name="T15" fmla="*/ 328 h 365"/>
                <a:gd name="T16" fmla="*/ 359 w 365"/>
                <a:gd name="T17" fmla="*/ 312 h 365"/>
                <a:gd name="T18" fmla="*/ 363 w 365"/>
                <a:gd name="T19" fmla="*/ 296 h 365"/>
                <a:gd name="T20" fmla="*/ 365 w 365"/>
                <a:gd name="T21" fmla="*/ 279 h 365"/>
                <a:gd name="T22" fmla="*/ 365 w 365"/>
                <a:gd name="T23" fmla="*/ 279 h 365"/>
                <a:gd name="T24" fmla="*/ 363 w 365"/>
                <a:gd name="T25" fmla="*/ 265 h 365"/>
                <a:gd name="T26" fmla="*/ 359 w 365"/>
                <a:gd name="T27" fmla="*/ 253 h 365"/>
                <a:gd name="T28" fmla="*/ 355 w 365"/>
                <a:gd name="T29" fmla="*/ 241 h 365"/>
                <a:gd name="T30" fmla="*/ 347 w 365"/>
                <a:gd name="T31" fmla="*/ 231 h 365"/>
                <a:gd name="T32" fmla="*/ 116 w 365"/>
                <a:gd name="T33" fmla="*/ 0 h 365"/>
                <a:gd name="T34" fmla="*/ 0 w 365"/>
                <a:gd name="T35" fmla="*/ 117 h 365"/>
                <a:gd name="T36" fmla="*/ 223 w 365"/>
                <a:gd name="T37" fmla="*/ 340 h 365"/>
                <a:gd name="T38" fmla="*/ 223 w 365"/>
                <a:gd name="T39" fmla="*/ 340 h 365"/>
                <a:gd name="T40" fmla="*/ 235 w 365"/>
                <a:gd name="T41" fmla="*/ 352 h 365"/>
                <a:gd name="T42" fmla="*/ 250 w 365"/>
                <a:gd name="T43" fmla="*/ 359 h 365"/>
                <a:gd name="T44" fmla="*/ 266 w 365"/>
                <a:gd name="T45" fmla="*/ 363 h 365"/>
                <a:gd name="T46" fmla="*/ 282 w 365"/>
                <a:gd name="T47" fmla="*/ 365 h 365"/>
                <a:gd name="T48" fmla="*/ 282 w 365"/>
                <a:gd name="T49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5" h="365">
                  <a:moveTo>
                    <a:pt x="282" y="365"/>
                  </a:moveTo>
                  <a:lnTo>
                    <a:pt x="282" y="365"/>
                  </a:lnTo>
                  <a:lnTo>
                    <a:pt x="298" y="363"/>
                  </a:lnTo>
                  <a:lnTo>
                    <a:pt x="312" y="359"/>
                  </a:lnTo>
                  <a:lnTo>
                    <a:pt x="327" y="352"/>
                  </a:lnTo>
                  <a:lnTo>
                    <a:pt x="341" y="340"/>
                  </a:lnTo>
                  <a:lnTo>
                    <a:pt x="341" y="340"/>
                  </a:lnTo>
                  <a:lnTo>
                    <a:pt x="351" y="328"/>
                  </a:lnTo>
                  <a:lnTo>
                    <a:pt x="359" y="312"/>
                  </a:lnTo>
                  <a:lnTo>
                    <a:pt x="363" y="296"/>
                  </a:lnTo>
                  <a:lnTo>
                    <a:pt x="365" y="279"/>
                  </a:lnTo>
                  <a:lnTo>
                    <a:pt x="365" y="279"/>
                  </a:lnTo>
                  <a:lnTo>
                    <a:pt x="363" y="265"/>
                  </a:lnTo>
                  <a:lnTo>
                    <a:pt x="359" y="253"/>
                  </a:lnTo>
                  <a:lnTo>
                    <a:pt x="355" y="241"/>
                  </a:lnTo>
                  <a:lnTo>
                    <a:pt x="347" y="231"/>
                  </a:lnTo>
                  <a:lnTo>
                    <a:pt x="116" y="0"/>
                  </a:lnTo>
                  <a:lnTo>
                    <a:pt x="0" y="117"/>
                  </a:lnTo>
                  <a:lnTo>
                    <a:pt x="223" y="340"/>
                  </a:lnTo>
                  <a:lnTo>
                    <a:pt x="223" y="340"/>
                  </a:lnTo>
                  <a:lnTo>
                    <a:pt x="235" y="352"/>
                  </a:lnTo>
                  <a:lnTo>
                    <a:pt x="250" y="359"/>
                  </a:lnTo>
                  <a:lnTo>
                    <a:pt x="266" y="363"/>
                  </a:lnTo>
                  <a:lnTo>
                    <a:pt x="282" y="365"/>
                  </a:lnTo>
                  <a:lnTo>
                    <a:pt x="282" y="365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8815" name="Freeform 25"/>
            <p:cNvSpPr>
              <a:spLocks noEditPoints="1"/>
            </p:cNvSpPr>
            <p:nvPr/>
          </p:nvSpPr>
          <p:spPr bwMode="auto">
            <a:xfrm>
              <a:off x="261938" y="1303338"/>
              <a:ext cx="647700" cy="646113"/>
            </a:xfrm>
            <a:custGeom>
              <a:avLst/>
              <a:gdLst>
                <a:gd name="T0" fmla="*/ 158 w 408"/>
                <a:gd name="T1" fmla="*/ 26 h 407"/>
                <a:gd name="T2" fmla="*/ 158 w 408"/>
                <a:gd name="T3" fmla="*/ 26 h 407"/>
                <a:gd name="T4" fmla="*/ 144 w 408"/>
                <a:gd name="T5" fmla="*/ 16 h 407"/>
                <a:gd name="T6" fmla="*/ 128 w 408"/>
                <a:gd name="T7" fmla="*/ 8 h 407"/>
                <a:gd name="T8" fmla="*/ 112 w 408"/>
                <a:gd name="T9" fmla="*/ 2 h 407"/>
                <a:gd name="T10" fmla="*/ 93 w 408"/>
                <a:gd name="T11" fmla="*/ 0 h 407"/>
                <a:gd name="T12" fmla="*/ 75 w 408"/>
                <a:gd name="T13" fmla="*/ 2 h 407"/>
                <a:gd name="T14" fmla="*/ 59 w 408"/>
                <a:gd name="T15" fmla="*/ 8 h 407"/>
                <a:gd name="T16" fmla="*/ 43 w 408"/>
                <a:gd name="T17" fmla="*/ 16 h 407"/>
                <a:gd name="T18" fmla="*/ 28 w 408"/>
                <a:gd name="T19" fmla="*/ 26 h 407"/>
                <a:gd name="T20" fmla="*/ 28 w 408"/>
                <a:gd name="T21" fmla="*/ 26 h 407"/>
                <a:gd name="T22" fmla="*/ 16 w 408"/>
                <a:gd name="T23" fmla="*/ 42 h 407"/>
                <a:gd name="T24" fmla="*/ 8 w 408"/>
                <a:gd name="T25" fmla="*/ 56 h 407"/>
                <a:gd name="T26" fmla="*/ 2 w 408"/>
                <a:gd name="T27" fmla="*/ 75 h 407"/>
                <a:gd name="T28" fmla="*/ 0 w 408"/>
                <a:gd name="T29" fmla="*/ 93 h 407"/>
                <a:gd name="T30" fmla="*/ 2 w 408"/>
                <a:gd name="T31" fmla="*/ 109 h 407"/>
                <a:gd name="T32" fmla="*/ 8 w 408"/>
                <a:gd name="T33" fmla="*/ 127 h 407"/>
                <a:gd name="T34" fmla="*/ 16 w 408"/>
                <a:gd name="T35" fmla="*/ 143 h 407"/>
                <a:gd name="T36" fmla="*/ 28 w 408"/>
                <a:gd name="T37" fmla="*/ 158 h 407"/>
                <a:gd name="T38" fmla="*/ 278 w 408"/>
                <a:gd name="T39" fmla="*/ 407 h 407"/>
                <a:gd name="T40" fmla="*/ 408 w 408"/>
                <a:gd name="T41" fmla="*/ 277 h 407"/>
                <a:gd name="T42" fmla="*/ 158 w 408"/>
                <a:gd name="T43" fmla="*/ 26 h 407"/>
                <a:gd name="T44" fmla="*/ 251 w 408"/>
                <a:gd name="T45" fmla="*/ 281 h 407"/>
                <a:gd name="T46" fmla="*/ 77 w 408"/>
                <a:gd name="T47" fmla="*/ 109 h 407"/>
                <a:gd name="T48" fmla="*/ 77 w 408"/>
                <a:gd name="T49" fmla="*/ 109 h 407"/>
                <a:gd name="T50" fmla="*/ 73 w 408"/>
                <a:gd name="T51" fmla="*/ 101 h 407"/>
                <a:gd name="T52" fmla="*/ 71 w 408"/>
                <a:gd name="T53" fmla="*/ 93 h 407"/>
                <a:gd name="T54" fmla="*/ 73 w 408"/>
                <a:gd name="T55" fmla="*/ 85 h 407"/>
                <a:gd name="T56" fmla="*/ 79 w 408"/>
                <a:gd name="T57" fmla="*/ 77 h 407"/>
                <a:gd name="T58" fmla="*/ 79 w 408"/>
                <a:gd name="T59" fmla="*/ 77 h 407"/>
                <a:gd name="T60" fmla="*/ 85 w 408"/>
                <a:gd name="T61" fmla="*/ 72 h 407"/>
                <a:gd name="T62" fmla="*/ 93 w 408"/>
                <a:gd name="T63" fmla="*/ 70 h 407"/>
                <a:gd name="T64" fmla="*/ 103 w 408"/>
                <a:gd name="T65" fmla="*/ 72 h 407"/>
                <a:gd name="T66" fmla="*/ 109 w 408"/>
                <a:gd name="T67" fmla="*/ 77 h 407"/>
                <a:gd name="T68" fmla="*/ 284 w 408"/>
                <a:gd name="T69" fmla="*/ 249 h 407"/>
                <a:gd name="T70" fmla="*/ 284 w 408"/>
                <a:gd name="T71" fmla="*/ 249 h 407"/>
                <a:gd name="T72" fmla="*/ 288 w 408"/>
                <a:gd name="T73" fmla="*/ 257 h 407"/>
                <a:gd name="T74" fmla="*/ 290 w 408"/>
                <a:gd name="T75" fmla="*/ 265 h 407"/>
                <a:gd name="T76" fmla="*/ 288 w 408"/>
                <a:gd name="T77" fmla="*/ 273 h 407"/>
                <a:gd name="T78" fmla="*/ 282 w 408"/>
                <a:gd name="T79" fmla="*/ 281 h 407"/>
                <a:gd name="T80" fmla="*/ 282 w 408"/>
                <a:gd name="T81" fmla="*/ 281 h 407"/>
                <a:gd name="T82" fmla="*/ 274 w 408"/>
                <a:gd name="T83" fmla="*/ 285 h 407"/>
                <a:gd name="T84" fmla="*/ 266 w 408"/>
                <a:gd name="T85" fmla="*/ 287 h 407"/>
                <a:gd name="T86" fmla="*/ 257 w 408"/>
                <a:gd name="T87" fmla="*/ 287 h 407"/>
                <a:gd name="T88" fmla="*/ 251 w 408"/>
                <a:gd name="T89" fmla="*/ 281 h 407"/>
                <a:gd name="T90" fmla="*/ 251 w 408"/>
                <a:gd name="T91" fmla="*/ 281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08" h="407">
                  <a:moveTo>
                    <a:pt x="158" y="26"/>
                  </a:moveTo>
                  <a:lnTo>
                    <a:pt x="158" y="26"/>
                  </a:lnTo>
                  <a:lnTo>
                    <a:pt x="144" y="16"/>
                  </a:lnTo>
                  <a:lnTo>
                    <a:pt x="128" y="8"/>
                  </a:lnTo>
                  <a:lnTo>
                    <a:pt x="112" y="2"/>
                  </a:lnTo>
                  <a:lnTo>
                    <a:pt x="93" y="0"/>
                  </a:lnTo>
                  <a:lnTo>
                    <a:pt x="75" y="2"/>
                  </a:lnTo>
                  <a:lnTo>
                    <a:pt x="59" y="8"/>
                  </a:lnTo>
                  <a:lnTo>
                    <a:pt x="43" y="16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16" y="42"/>
                  </a:lnTo>
                  <a:lnTo>
                    <a:pt x="8" y="56"/>
                  </a:lnTo>
                  <a:lnTo>
                    <a:pt x="2" y="75"/>
                  </a:lnTo>
                  <a:lnTo>
                    <a:pt x="0" y="93"/>
                  </a:lnTo>
                  <a:lnTo>
                    <a:pt x="2" y="109"/>
                  </a:lnTo>
                  <a:lnTo>
                    <a:pt x="8" y="127"/>
                  </a:lnTo>
                  <a:lnTo>
                    <a:pt x="16" y="143"/>
                  </a:lnTo>
                  <a:lnTo>
                    <a:pt x="28" y="158"/>
                  </a:lnTo>
                  <a:lnTo>
                    <a:pt x="278" y="407"/>
                  </a:lnTo>
                  <a:lnTo>
                    <a:pt x="408" y="277"/>
                  </a:lnTo>
                  <a:lnTo>
                    <a:pt x="158" y="26"/>
                  </a:lnTo>
                  <a:close/>
                  <a:moveTo>
                    <a:pt x="251" y="281"/>
                  </a:moveTo>
                  <a:lnTo>
                    <a:pt x="77" y="109"/>
                  </a:lnTo>
                  <a:lnTo>
                    <a:pt x="77" y="109"/>
                  </a:lnTo>
                  <a:lnTo>
                    <a:pt x="73" y="101"/>
                  </a:lnTo>
                  <a:lnTo>
                    <a:pt x="71" y="93"/>
                  </a:lnTo>
                  <a:lnTo>
                    <a:pt x="73" y="85"/>
                  </a:lnTo>
                  <a:lnTo>
                    <a:pt x="79" y="77"/>
                  </a:lnTo>
                  <a:lnTo>
                    <a:pt x="79" y="77"/>
                  </a:lnTo>
                  <a:lnTo>
                    <a:pt x="85" y="72"/>
                  </a:lnTo>
                  <a:lnTo>
                    <a:pt x="93" y="70"/>
                  </a:lnTo>
                  <a:lnTo>
                    <a:pt x="103" y="72"/>
                  </a:lnTo>
                  <a:lnTo>
                    <a:pt x="109" y="77"/>
                  </a:lnTo>
                  <a:lnTo>
                    <a:pt x="284" y="249"/>
                  </a:lnTo>
                  <a:lnTo>
                    <a:pt x="284" y="249"/>
                  </a:lnTo>
                  <a:lnTo>
                    <a:pt x="288" y="257"/>
                  </a:lnTo>
                  <a:lnTo>
                    <a:pt x="290" y="265"/>
                  </a:lnTo>
                  <a:lnTo>
                    <a:pt x="288" y="273"/>
                  </a:lnTo>
                  <a:lnTo>
                    <a:pt x="282" y="281"/>
                  </a:lnTo>
                  <a:lnTo>
                    <a:pt x="282" y="281"/>
                  </a:lnTo>
                  <a:lnTo>
                    <a:pt x="274" y="285"/>
                  </a:lnTo>
                  <a:lnTo>
                    <a:pt x="266" y="287"/>
                  </a:lnTo>
                  <a:lnTo>
                    <a:pt x="257" y="287"/>
                  </a:lnTo>
                  <a:lnTo>
                    <a:pt x="251" y="281"/>
                  </a:lnTo>
                  <a:lnTo>
                    <a:pt x="251" y="281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8816" name="Freeform 26"/>
            <p:cNvSpPr/>
            <p:nvPr/>
          </p:nvSpPr>
          <p:spPr bwMode="auto">
            <a:xfrm>
              <a:off x="1276350" y="2316163"/>
              <a:ext cx="131762" cy="128588"/>
            </a:xfrm>
            <a:custGeom>
              <a:avLst/>
              <a:gdLst>
                <a:gd name="T0" fmla="*/ 77 w 83"/>
                <a:gd name="T1" fmla="*/ 55 h 81"/>
                <a:gd name="T2" fmla="*/ 44 w 83"/>
                <a:gd name="T3" fmla="*/ 0 h 81"/>
                <a:gd name="T4" fmla="*/ 44 w 83"/>
                <a:gd name="T5" fmla="*/ 0 h 81"/>
                <a:gd name="T6" fmla="*/ 36 w 83"/>
                <a:gd name="T7" fmla="*/ 12 h 81"/>
                <a:gd name="T8" fmla="*/ 26 w 83"/>
                <a:gd name="T9" fmla="*/ 26 h 81"/>
                <a:gd name="T10" fmla="*/ 26 w 83"/>
                <a:gd name="T11" fmla="*/ 26 h 81"/>
                <a:gd name="T12" fmla="*/ 14 w 83"/>
                <a:gd name="T13" fmla="*/ 37 h 81"/>
                <a:gd name="T14" fmla="*/ 0 w 83"/>
                <a:gd name="T15" fmla="*/ 45 h 81"/>
                <a:gd name="T16" fmla="*/ 54 w 83"/>
                <a:gd name="T17" fmla="*/ 77 h 81"/>
                <a:gd name="T18" fmla="*/ 54 w 83"/>
                <a:gd name="T19" fmla="*/ 77 h 81"/>
                <a:gd name="T20" fmla="*/ 60 w 83"/>
                <a:gd name="T21" fmla="*/ 81 h 81"/>
                <a:gd name="T22" fmla="*/ 67 w 83"/>
                <a:gd name="T23" fmla="*/ 81 h 81"/>
                <a:gd name="T24" fmla="*/ 73 w 83"/>
                <a:gd name="T25" fmla="*/ 81 h 81"/>
                <a:gd name="T26" fmla="*/ 77 w 83"/>
                <a:gd name="T27" fmla="*/ 77 h 81"/>
                <a:gd name="T28" fmla="*/ 77 w 83"/>
                <a:gd name="T29" fmla="*/ 77 h 81"/>
                <a:gd name="T30" fmla="*/ 81 w 83"/>
                <a:gd name="T31" fmla="*/ 73 h 81"/>
                <a:gd name="T32" fmla="*/ 83 w 83"/>
                <a:gd name="T33" fmla="*/ 67 h 81"/>
                <a:gd name="T34" fmla="*/ 81 w 83"/>
                <a:gd name="T35" fmla="*/ 61 h 81"/>
                <a:gd name="T36" fmla="*/ 77 w 83"/>
                <a:gd name="T37" fmla="*/ 55 h 81"/>
                <a:gd name="T38" fmla="*/ 77 w 83"/>
                <a:gd name="T39" fmla="*/ 5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3" h="81">
                  <a:moveTo>
                    <a:pt x="77" y="55"/>
                  </a:moveTo>
                  <a:lnTo>
                    <a:pt x="44" y="0"/>
                  </a:lnTo>
                  <a:lnTo>
                    <a:pt x="44" y="0"/>
                  </a:lnTo>
                  <a:lnTo>
                    <a:pt x="36" y="1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14" y="37"/>
                  </a:lnTo>
                  <a:lnTo>
                    <a:pt x="0" y="45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60" y="81"/>
                  </a:lnTo>
                  <a:lnTo>
                    <a:pt x="67" y="81"/>
                  </a:lnTo>
                  <a:lnTo>
                    <a:pt x="73" y="81"/>
                  </a:lnTo>
                  <a:lnTo>
                    <a:pt x="77" y="77"/>
                  </a:lnTo>
                  <a:lnTo>
                    <a:pt x="77" y="77"/>
                  </a:lnTo>
                  <a:lnTo>
                    <a:pt x="81" y="73"/>
                  </a:lnTo>
                  <a:lnTo>
                    <a:pt x="83" y="67"/>
                  </a:lnTo>
                  <a:lnTo>
                    <a:pt x="81" y="61"/>
                  </a:lnTo>
                  <a:lnTo>
                    <a:pt x="77" y="55"/>
                  </a:lnTo>
                  <a:lnTo>
                    <a:pt x="77" y="55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8817" name="Freeform 27"/>
            <p:cNvSpPr/>
            <p:nvPr/>
          </p:nvSpPr>
          <p:spPr bwMode="auto">
            <a:xfrm>
              <a:off x="1530350" y="2155825"/>
              <a:ext cx="717550" cy="63500"/>
            </a:xfrm>
            <a:custGeom>
              <a:avLst/>
              <a:gdLst>
                <a:gd name="T0" fmla="*/ 0 w 452"/>
                <a:gd name="T1" fmla="*/ 20 h 40"/>
                <a:gd name="T2" fmla="*/ 0 w 452"/>
                <a:gd name="T3" fmla="*/ 20 h 40"/>
                <a:gd name="T4" fmla="*/ 2 w 452"/>
                <a:gd name="T5" fmla="*/ 28 h 40"/>
                <a:gd name="T6" fmla="*/ 6 w 452"/>
                <a:gd name="T7" fmla="*/ 34 h 40"/>
                <a:gd name="T8" fmla="*/ 12 w 452"/>
                <a:gd name="T9" fmla="*/ 38 h 40"/>
                <a:gd name="T10" fmla="*/ 20 w 452"/>
                <a:gd name="T11" fmla="*/ 40 h 40"/>
                <a:gd name="T12" fmla="*/ 432 w 452"/>
                <a:gd name="T13" fmla="*/ 40 h 40"/>
                <a:gd name="T14" fmla="*/ 432 w 452"/>
                <a:gd name="T15" fmla="*/ 40 h 40"/>
                <a:gd name="T16" fmla="*/ 440 w 452"/>
                <a:gd name="T17" fmla="*/ 38 h 40"/>
                <a:gd name="T18" fmla="*/ 446 w 452"/>
                <a:gd name="T19" fmla="*/ 34 h 40"/>
                <a:gd name="T20" fmla="*/ 450 w 452"/>
                <a:gd name="T21" fmla="*/ 28 h 40"/>
                <a:gd name="T22" fmla="*/ 452 w 452"/>
                <a:gd name="T23" fmla="*/ 20 h 40"/>
                <a:gd name="T24" fmla="*/ 452 w 452"/>
                <a:gd name="T25" fmla="*/ 20 h 40"/>
                <a:gd name="T26" fmla="*/ 450 w 452"/>
                <a:gd name="T27" fmla="*/ 12 h 40"/>
                <a:gd name="T28" fmla="*/ 446 w 452"/>
                <a:gd name="T29" fmla="*/ 6 h 40"/>
                <a:gd name="T30" fmla="*/ 440 w 452"/>
                <a:gd name="T31" fmla="*/ 0 h 40"/>
                <a:gd name="T32" fmla="*/ 432 w 452"/>
                <a:gd name="T33" fmla="*/ 0 h 40"/>
                <a:gd name="T34" fmla="*/ 20 w 452"/>
                <a:gd name="T35" fmla="*/ 0 h 40"/>
                <a:gd name="T36" fmla="*/ 20 w 452"/>
                <a:gd name="T37" fmla="*/ 0 h 40"/>
                <a:gd name="T38" fmla="*/ 12 w 452"/>
                <a:gd name="T39" fmla="*/ 0 h 40"/>
                <a:gd name="T40" fmla="*/ 6 w 452"/>
                <a:gd name="T41" fmla="*/ 6 h 40"/>
                <a:gd name="T42" fmla="*/ 2 w 452"/>
                <a:gd name="T43" fmla="*/ 12 h 40"/>
                <a:gd name="T44" fmla="*/ 0 w 452"/>
                <a:gd name="T45" fmla="*/ 20 h 40"/>
                <a:gd name="T46" fmla="*/ 0 w 452"/>
                <a:gd name="T47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2" h="40">
                  <a:moveTo>
                    <a:pt x="0" y="20"/>
                  </a:moveTo>
                  <a:lnTo>
                    <a:pt x="0" y="20"/>
                  </a:lnTo>
                  <a:lnTo>
                    <a:pt x="2" y="28"/>
                  </a:lnTo>
                  <a:lnTo>
                    <a:pt x="6" y="34"/>
                  </a:lnTo>
                  <a:lnTo>
                    <a:pt x="12" y="38"/>
                  </a:lnTo>
                  <a:lnTo>
                    <a:pt x="20" y="40"/>
                  </a:lnTo>
                  <a:lnTo>
                    <a:pt x="432" y="40"/>
                  </a:lnTo>
                  <a:lnTo>
                    <a:pt x="432" y="40"/>
                  </a:lnTo>
                  <a:lnTo>
                    <a:pt x="440" y="38"/>
                  </a:lnTo>
                  <a:lnTo>
                    <a:pt x="446" y="34"/>
                  </a:lnTo>
                  <a:lnTo>
                    <a:pt x="450" y="28"/>
                  </a:lnTo>
                  <a:lnTo>
                    <a:pt x="452" y="20"/>
                  </a:lnTo>
                  <a:lnTo>
                    <a:pt x="452" y="20"/>
                  </a:lnTo>
                  <a:lnTo>
                    <a:pt x="450" y="12"/>
                  </a:lnTo>
                  <a:lnTo>
                    <a:pt x="446" y="6"/>
                  </a:lnTo>
                  <a:lnTo>
                    <a:pt x="440" y="0"/>
                  </a:lnTo>
                  <a:lnTo>
                    <a:pt x="432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2" y="0"/>
                  </a:lnTo>
                  <a:lnTo>
                    <a:pt x="6" y="6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1048818" name="Freeform 28"/>
            <p:cNvSpPr/>
            <p:nvPr/>
          </p:nvSpPr>
          <p:spPr bwMode="auto">
            <a:xfrm>
              <a:off x="1524000" y="2371725"/>
              <a:ext cx="723900" cy="63500"/>
            </a:xfrm>
            <a:custGeom>
              <a:avLst/>
              <a:gdLst>
                <a:gd name="T0" fmla="*/ 20 w 456"/>
                <a:gd name="T1" fmla="*/ 40 h 40"/>
                <a:gd name="T2" fmla="*/ 436 w 456"/>
                <a:gd name="T3" fmla="*/ 40 h 40"/>
                <a:gd name="T4" fmla="*/ 436 w 456"/>
                <a:gd name="T5" fmla="*/ 40 h 40"/>
                <a:gd name="T6" fmla="*/ 444 w 456"/>
                <a:gd name="T7" fmla="*/ 38 h 40"/>
                <a:gd name="T8" fmla="*/ 450 w 456"/>
                <a:gd name="T9" fmla="*/ 34 h 40"/>
                <a:gd name="T10" fmla="*/ 454 w 456"/>
                <a:gd name="T11" fmla="*/ 28 h 40"/>
                <a:gd name="T12" fmla="*/ 456 w 456"/>
                <a:gd name="T13" fmla="*/ 20 h 40"/>
                <a:gd name="T14" fmla="*/ 456 w 456"/>
                <a:gd name="T15" fmla="*/ 20 h 40"/>
                <a:gd name="T16" fmla="*/ 454 w 456"/>
                <a:gd name="T17" fmla="*/ 12 h 40"/>
                <a:gd name="T18" fmla="*/ 450 w 456"/>
                <a:gd name="T19" fmla="*/ 6 h 40"/>
                <a:gd name="T20" fmla="*/ 444 w 456"/>
                <a:gd name="T21" fmla="*/ 2 h 40"/>
                <a:gd name="T22" fmla="*/ 436 w 456"/>
                <a:gd name="T23" fmla="*/ 0 h 40"/>
                <a:gd name="T24" fmla="*/ 20 w 456"/>
                <a:gd name="T25" fmla="*/ 0 h 40"/>
                <a:gd name="T26" fmla="*/ 20 w 456"/>
                <a:gd name="T27" fmla="*/ 0 h 40"/>
                <a:gd name="T28" fmla="*/ 12 w 456"/>
                <a:gd name="T29" fmla="*/ 2 h 40"/>
                <a:gd name="T30" fmla="*/ 6 w 456"/>
                <a:gd name="T31" fmla="*/ 6 h 40"/>
                <a:gd name="T32" fmla="*/ 2 w 456"/>
                <a:gd name="T33" fmla="*/ 12 h 40"/>
                <a:gd name="T34" fmla="*/ 0 w 456"/>
                <a:gd name="T35" fmla="*/ 20 h 40"/>
                <a:gd name="T36" fmla="*/ 0 w 456"/>
                <a:gd name="T37" fmla="*/ 20 h 40"/>
                <a:gd name="T38" fmla="*/ 2 w 456"/>
                <a:gd name="T39" fmla="*/ 28 h 40"/>
                <a:gd name="T40" fmla="*/ 6 w 456"/>
                <a:gd name="T41" fmla="*/ 34 h 40"/>
                <a:gd name="T42" fmla="*/ 12 w 456"/>
                <a:gd name="T43" fmla="*/ 38 h 40"/>
                <a:gd name="T44" fmla="*/ 20 w 456"/>
                <a:gd name="T45" fmla="*/ 40 h 40"/>
                <a:gd name="T46" fmla="*/ 20 w 456"/>
                <a:gd name="T47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6" h="40">
                  <a:moveTo>
                    <a:pt x="20" y="40"/>
                  </a:moveTo>
                  <a:lnTo>
                    <a:pt x="436" y="40"/>
                  </a:lnTo>
                  <a:lnTo>
                    <a:pt x="436" y="40"/>
                  </a:lnTo>
                  <a:lnTo>
                    <a:pt x="444" y="38"/>
                  </a:lnTo>
                  <a:lnTo>
                    <a:pt x="450" y="34"/>
                  </a:lnTo>
                  <a:lnTo>
                    <a:pt x="454" y="28"/>
                  </a:lnTo>
                  <a:lnTo>
                    <a:pt x="456" y="20"/>
                  </a:lnTo>
                  <a:lnTo>
                    <a:pt x="456" y="20"/>
                  </a:lnTo>
                  <a:lnTo>
                    <a:pt x="454" y="12"/>
                  </a:lnTo>
                  <a:lnTo>
                    <a:pt x="450" y="6"/>
                  </a:lnTo>
                  <a:lnTo>
                    <a:pt x="444" y="2"/>
                  </a:lnTo>
                  <a:lnTo>
                    <a:pt x="436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6" y="6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8"/>
                  </a:lnTo>
                  <a:lnTo>
                    <a:pt x="6" y="34"/>
                  </a:lnTo>
                  <a:lnTo>
                    <a:pt x="12" y="38"/>
                  </a:lnTo>
                  <a:lnTo>
                    <a:pt x="20" y="40"/>
                  </a:lnTo>
                  <a:lnTo>
                    <a:pt x="20" y="40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8819" name="Freeform 29"/>
            <p:cNvSpPr/>
            <p:nvPr/>
          </p:nvSpPr>
          <p:spPr bwMode="auto">
            <a:xfrm>
              <a:off x="1981200" y="1936750"/>
              <a:ext cx="266700" cy="63500"/>
            </a:xfrm>
            <a:custGeom>
              <a:avLst/>
              <a:gdLst>
                <a:gd name="T0" fmla="*/ 148 w 168"/>
                <a:gd name="T1" fmla="*/ 40 h 40"/>
                <a:gd name="T2" fmla="*/ 148 w 168"/>
                <a:gd name="T3" fmla="*/ 40 h 40"/>
                <a:gd name="T4" fmla="*/ 156 w 168"/>
                <a:gd name="T5" fmla="*/ 40 h 40"/>
                <a:gd name="T6" fmla="*/ 162 w 168"/>
                <a:gd name="T7" fmla="*/ 34 h 40"/>
                <a:gd name="T8" fmla="*/ 166 w 168"/>
                <a:gd name="T9" fmla="*/ 28 h 40"/>
                <a:gd name="T10" fmla="*/ 168 w 168"/>
                <a:gd name="T11" fmla="*/ 20 h 40"/>
                <a:gd name="T12" fmla="*/ 168 w 168"/>
                <a:gd name="T13" fmla="*/ 20 h 40"/>
                <a:gd name="T14" fmla="*/ 166 w 168"/>
                <a:gd name="T15" fmla="*/ 12 h 40"/>
                <a:gd name="T16" fmla="*/ 162 w 168"/>
                <a:gd name="T17" fmla="*/ 6 h 40"/>
                <a:gd name="T18" fmla="*/ 156 w 168"/>
                <a:gd name="T19" fmla="*/ 2 h 40"/>
                <a:gd name="T20" fmla="*/ 148 w 168"/>
                <a:gd name="T21" fmla="*/ 0 h 40"/>
                <a:gd name="T22" fmla="*/ 20 w 168"/>
                <a:gd name="T23" fmla="*/ 0 h 40"/>
                <a:gd name="T24" fmla="*/ 20 w 168"/>
                <a:gd name="T25" fmla="*/ 0 h 40"/>
                <a:gd name="T26" fmla="*/ 12 w 168"/>
                <a:gd name="T27" fmla="*/ 2 h 40"/>
                <a:gd name="T28" fmla="*/ 6 w 168"/>
                <a:gd name="T29" fmla="*/ 6 h 40"/>
                <a:gd name="T30" fmla="*/ 2 w 168"/>
                <a:gd name="T31" fmla="*/ 12 h 40"/>
                <a:gd name="T32" fmla="*/ 0 w 168"/>
                <a:gd name="T33" fmla="*/ 20 h 40"/>
                <a:gd name="T34" fmla="*/ 0 w 168"/>
                <a:gd name="T35" fmla="*/ 20 h 40"/>
                <a:gd name="T36" fmla="*/ 2 w 168"/>
                <a:gd name="T37" fmla="*/ 28 h 40"/>
                <a:gd name="T38" fmla="*/ 6 w 168"/>
                <a:gd name="T39" fmla="*/ 34 h 40"/>
                <a:gd name="T40" fmla="*/ 12 w 168"/>
                <a:gd name="T41" fmla="*/ 40 h 40"/>
                <a:gd name="T42" fmla="*/ 20 w 168"/>
                <a:gd name="T43" fmla="*/ 40 h 40"/>
                <a:gd name="T44" fmla="*/ 148 w 168"/>
                <a:gd name="T4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8" h="40">
                  <a:moveTo>
                    <a:pt x="148" y="40"/>
                  </a:moveTo>
                  <a:lnTo>
                    <a:pt x="148" y="40"/>
                  </a:lnTo>
                  <a:lnTo>
                    <a:pt x="156" y="40"/>
                  </a:lnTo>
                  <a:lnTo>
                    <a:pt x="162" y="34"/>
                  </a:lnTo>
                  <a:lnTo>
                    <a:pt x="166" y="28"/>
                  </a:lnTo>
                  <a:lnTo>
                    <a:pt x="168" y="20"/>
                  </a:lnTo>
                  <a:lnTo>
                    <a:pt x="168" y="20"/>
                  </a:lnTo>
                  <a:lnTo>
                    <a:pt x="166" y="12"/>
                  </a:lnTo>
                  <a:lnTo>
                    <a:pt x="162" y="6"/>
                  </a:lnTo>
                  <a:lnTo>
                    <a:pt x="156" y="2"/>
                  </a:lnTo>
                  <a:lnTo>
                    <a:pt x="148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6" y="6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8"/>
                  </a:lnTo>
                  <a:lnTo>
                    <a:pt x="6" y="34"/>
                  </a:lnTo>
                  <a:lnTo>
                    <a:pt x="12" y="40"/>
                  </a:lnTo>
                  <a:lnTo>
                    <a:pt x="20" y="40"/>
                  </a:lnTo>
                  <a:lnTo>
                    <a:pt x="148" y="40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1048820" name="文本框 53"/>
          <p:cNvSpPr txBox="1"/>
          <p:nvPr/>
        </p:nvSpPr>
        <p:spPr>
          <a:xfrm>
            <a:off x="5566410" y="601345"/>
            <a:ext cx="14458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rgbClr val="447A8D"/>
                </a:solidFill>
                <a:latin typeface="微软雅黑" panose="020B0503020204020204" charset="-122"/>
                <a:ea typeface="微软雅黑" panose="020B0503020204020204" charset="-122"/>
                <a:sym typeface="华文隶书" panose="02010800040101010101" pitchFamily="2" charset="-122"/>
              </a:rPr>
              <a:t>校区奖项</a:t>
            </a:r>
            <a:endParaRPr lang="zh-CN" altLang="en-US" sz="2400" b="1" dirty="0">
              <a:solidFill>
                <a:srgbClr val="447A8D"/>
              </a:solidFill>
              <a:latin typeface="微软雅黑" panose="020B0503020204020204" charset="-122"/>
              <a:ea typeface="微软雅黑" panose="020B0503020204020204" charset="-122"/>
              <a:sym typeface="华文隶书" panose="02010800040101010101" pitchFamily="2" charset="-122"/>
            </a:endParaRPr>
          </a:p>
          <a:p>
            <a:endParaRPr lang="zh-CN" altLang="en-US" dirty="0"/>
          </a:p>
        </p:txBody>
      </p:sp>
      <p:sp>
        <p:nvSpPr>
          <p:cNvPr id="1048821" name="文本框 54"/>
          <p:cNvSpPr txBox="1"/>
          <p:nvPr/>
        </p:nvSpPr>
        <p:spPr>
          <a:xfrm>
            <a:off x="5566410" y="1118235"/>
            <a:ext cx="4163695" cy="624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dirty="0"/>
              <a:t>攀登杯创新赛道获得二等奖或以上</a:t>
            </a:r>
            <a:endParaRPr lang="zh-CN" altLang="en-US" sz="1600" dirty="0"/>
          </a:p>
          <a:p>
            <a:r>
              <a:rPr lang="zh-CN" altLang="en-US" sz="1600" dirty="0"/>
              <a:t>积极参与其他相关比赛</a:t>
            </a:r>
            <a:endParaRPr lang="zh-CN" altLang="en-US" sz="1600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048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09" grpId="0"/>
      <p:bldP spid="1048812" grpId="0" animBg="1"/>
      <p:bldP spid="1048820" grpId="0"/>
      <p:bldP spid="1048821" grpId="0"/>
      <p:bldP spid="1048812" grpId="1" animBg="1"/>
      <p:bldP spid="1048820" grpId="1"/>
      <p:bldP spid="1048821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5" name="矩形 4"/>
          <p:cNvSpPr/>
          <p:nvPr/>
        </p:nvSpPr>
        <p:spPr>
          <a:xfrm>
            <a:off x="-67945" y="-111760"/>
            <a:ext cx="12329160" cy="48691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26" name="矩形 7"/>
          <p:cNvSpPr/>
          <p:nvPr/>
        </p:nvSpPr>
        <p:spPr>
          <a:xfrm>
            <a:off x="-67310" y="4600575"/>
            <a:ext cx="12306300" cy="156845"/>
          </a:xfrm>
          <a:prstGeom prst="rect">
            <a:avLst/>
          </a:prstGeom>
          <a:solidFill>
            <a:srgbClr val="23285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27" name="矩形 8"/>
          <p:cNvSpPr/>
          <p:nvPr>
            <p:custDataLst>
              <p:tags r:id="rId1"/>
            </p:custDataLst>
          </p:nvPr>
        </p:nvSpPr>
        <p:spPr>
          <a:xfrm>
            <a:off x="-67310" y="4845685"/>
            <a:ext cx="12306300" cy="76200"/>
          </a:xfrm>
          <a:prstGeom prst="rect">
            <a:avLst/>
          </a:prstGeom>
          <a:solidFill>
            <a:srgbClr val="23285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28" name="矩形 9"/>
          <p:cNvSpPr/>
          <p:nvPr>
            <p:custDataLst>
              <p:tags r:id="rId2"/>
            </p:custDataLst>
          </p:nvPr>
        </p:nvSpPr>
        <p:spPr>
          <a:xfrm>
            <a:off x="-45085" y="6538595"/>
            <a:ext cx="12306300" cy="243840"/>
          </a:xfrm>
          <a:prstGeom prst="rect">
            <a:avLst/>
          </a:prstGeom>
          <a:solidFill>
            <a:srgbClr val="23285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29" name="文本框 12"/>
          <p:cNvSpPr txBox="1"/>
          <p:nvPr>
            <p:custDataLst>
              <p:tags r:id="rId3"/>
            </p:custDataLst>
          </p:nvPr>
        </p:nvSpPr>
        <p:spPr>
          <a:xfrm>
            <a:off x="1864073" y="2533924"/>
            <a:ext cx="8463855" cy="1072986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6600" dirty="0">
                <a:solidFill>
                  <a:schemeClr val="bg1"/>
                </a:solidFill>
                <a:latin typeface="+mj-ea"/>
                <a:ea typeface="+mj-ea"/>
                <a:cs typeface="Roboto" panose="02000000000000000000" charset="0"/>
              </a:rPr>
              <a:t>感谢老师的批评与指正</a:t>
            </a:r>
            <a:endParaRPr lang="zh-CN" altLang="en-US" sz="6600" dirty="0">
              <a:solidFill>
                <a:schemeClr val="bg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sp>
        <p:nvSpPr>
          <p:cNvPr id="1048830" name="矩形: 圆角 71"/>
          <p:cNvSpPr/>
          <p:nvPr>
            <p:custDataLst>
              <p:tags r:id="rId4"/>
            </p:custDataLst>
          </p:nvPr>
        </p:nvSpPr>
        <p:spPr>
          <a:xfrm>
            <a:off x="6690360" y="5495925"/>
            <a:ext cx="4174490" cy="41465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汇报人：孟金辉</a:t>
            </a:r>
            <a:r>
              <a:rPr lang="en-US" altLang="zh-CN">
                <a:solidFill>
                  <a:schemeClr val="bg1"/>
                </a:solidFill>
                <a:latin typeface="+mn-ea"/>
                <a:cs typeface="Roboto" panose="02000000000000000000" charset="0"/>
                <a:sym typeface="+mn-ea"/>
              </a:rPr>
              <a:t>               2025.3.25</a:t>
            </a:r>
            <a:endParaRPr lang="en-US" altLang="zh-CN" dirty="0">
              <a:solidFill>
                <a:schemeClr val="bg1"/>
              </a:solidFill>
              <a:latin typeface="+mn-ea"/>
              <a:cs typeface="Roboto" panose="02000000000000000000" charset="0"/>
              <a:sym typeface="+mn-ea"/>
            </a:endParaRPr>
          </a:p>
        </p:txBody>
      </p:sp>
      <p:pic>
        <p:nvPicPr>
          <p:cNvPr id="2097210" name="图片 15" descr="未标题-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r="72878"/>
          <a:stretch>
            <a:fillRect/>
          </a:stretch>
        </p:blipFill>
        <p:spPr>
          <a:xfrm>
            <a:off x="3674745" y="-2554605"/>
            <a:ext cx="3419475" cy="8405495"/>
          </a:xfrm>
          <a:prstGeom prst="rect">
            <a:avLst/>
          </a:prstGeom>
        </p:spPr>
      </p:pic>
      <p:pic>
        <p:nvPicPr>
          <p:cNvPr id="2097211" name="图片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539615" y="6484620"/>
            <a:ext cx="3950335" cy="36766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0" name="图片 5" descr="龙海波－校园风景40"/>
          <p:cNvPicPr>
            <a:picLocks noChangeAspect="1"/>
          </p:cNvPicPr>
          <p:nvPr/>
        </p:nvPicPr>
        <p:blipFill>
          <a:blip r:embed="rId1">
            <a:alphaModFix amt="40000"/>
          </a:blip>
          <a:srcRect t="30721"/>
          <a:stretch>
            <a:fillRect/>
          </a:stretch>
        </p:blipFill>
        <p:spPr>
          <a:xfrm>
            <a:off x="0" y="0"/>
            <a:ext cx="12258040" cy="3581400"/>
          </a:xfrm>
          <a:prstGeom prst="rect">
            <a:avLst/>
          </a:prstGeom>
        </p:spPr>
      </p:pic>
      <p:pic>
        <p:nvPicPr>
          <p:cNvPr id="2097181" name="图片 11" descr="图片包含 游戏机, 水果&#10;&#10;描述已自动生成" hidden="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62976" y="303375"/>
            <a:ext cx="3266028" cy="3266028"/>
          </a:xfrm>
          <a:prstGeom prst="rect">
            <a:avLst/>
          </a:prstGeom>
        </p:spPr>
      </p:pic>
      <p:sp>
        <p:nvSpPr>
          <p:cNvPr id="1048678" name="文本框 2"/>
          <p:cNvSpPr txBox="1"/>
          <p:nvPr/>
        </p:nvSpPr>
        <p:spPr>
          <a:xfrm>
            <a:off x="4571992" y="4367010"/>
            <a:ext cx="3048000" cy="11036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6000" dirty="0">
                <a:solidFill>
                  <a:srgbClr val="1C3E7E"/>
                </a:solidFill>
                <a:latin typeface="+mj-ea"/>
                <a:ea typeface="+mj-ea"/>
                <a:cs typeface="Roboto" panose="02000000000000000000" charset="0"/>
              </a:rPr>
              <a:t>项目背</a:t>
            </a:r>
            <a:r>
              <a:rPr lang="zh-CN" altLang="en-US" sz="6000" dirty="0">
                <a:solidFill>
                  <a:schemeClr val="accent1"/>
                </a:solidFill>
                <a:latin typeface="+mj-ea"/>
                <a:ea typeface="+mj-ea"/>
                <a:cs typeface="Roboto" panose="02000000000000000000" charset="0"/>
              </a:rPr>
              <a:t>景</a:t>
            </a:r>
            <a:endParaRPr lang="zh-CN" altLang="en-US" sz="6000" dirty="0">
              <a:solidFill>
                <a:schemeClr val="accent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sp>
        <p:nvSpPr>
          <p:cNvPr id="1048679" name="文本框 3"/>
          <p:cNvSpPr txBox="1"/>
          <p:nvPr/>
        </p:nvSpPr>
        <p:spPr>
          <a:xfrm>
            <a:off x="5642982" y="907185"/>
            <a:ext cx="703581" cy="16916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9600" dirty="0">
                <a:solidFill>
                  <a:schemeClr val="bg1"/>
                </a:solidFill>
                <a:latin typeface="+mj-ea"/>
                <a:ea typeface="+mj-ea"/>
                <a:cs typeface="Roboto" panose="02000000000000000000" charset="0"/>
              </a:rPr>
              <a:t>1</a:t>
            </a:r>
            <a:endParaRPr lang="zh-CN" altLang="en-US" sz="9600" dirty="0">
              <a:solidFill>
                <a:schemeClr val="bg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pic>
        <p:nvPicPr>
          <p:cNvPr id="2097182" name="图片 1" descr="未标题-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327660" y="-848995"/>
            <a:ext cx="4260850" cy="284099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FFFFF"/>
          </a:fgClr>
          <a:bgClr>
            <a:schemeClr val="bg1"/>
          </a:bgClr>
        </a:pattFill>
        <a:effectLst/>
      </p:bgPr>
    </p:bg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组合 12"/>
          <p:cNvGrpSpPr/>
          <p:nvPr/>
        </p:nvGrpSpPr>
        <p:grpSpPr>
          <a:xfrm>
            <a:off x="331599" y="222348"/>
            <a:ext cx="1341755" cy="398780"/>
            <a:chOff x="331599" y="222348"/>
            <a:chExt cx="1341755" cy="398780"/>
          </a:xfrm>
        </p:grpSpPr>
        <p:sp>
          <p:nvSpPr>
            <p:cNvPr id="1048643" name="矩形 13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644" name="文本框 14"/>
            <p:cNvSpPr txBox="1"/>
            <p:nvPr/>
          </p:nvSpPr>
          <p:spPr>
            <a:xfrm>
              <a:off x="474474" y="222348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项目背景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72" name="图片 3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870700" y="3043555"/>
            <a:ext cx="5850255" cy="5850255"/>
          </a:xfrm>
          <a:prstGeom prst="rect">
            <a:avLst/>
          </a:prstGeom>
        </p:spPr>
      </p:pic>
      <p:sp>
        <p:nvSpPr>
          <p:cNvPr id="1048645" name="TextBox 4"/>
          <p:cNvSpPr txBox="1"/>
          <p:nvPr>
            <p:custDataLst>
              <p:tags r:id="rId3"/>
            </p:custDataLst>
          </p:nvPr>
        </p:nvSpPr>
        <p:spPr>
          <a:xfrm>
            <a:off x="331470" y="1524635"/>
            <a:ext cx="8449310" cy="50958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当前超市散装商品称重仍以人工编码输入式电子秤为主流方案，其技术架构与操作流程存在显著局限性：</a:t>
            </a:r>
            <a:endParaRPr lang="zh-CN" altLang="en-US" sz="14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en-US" altLang="zh-CN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技术层面：依赖人工输入商品编码，识别环节完全脱钩于称重系统</a:t>
            </a:r>
            <a:endParaRPr lang="zh-CN" altLang="en-US" sz="1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操作流程：员工需记忆数百种商品编码，高峰时段易出现排队拥堵</a:t>
            </a: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sz="1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行业应用：</a:t>
            </a: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    </a:t>
            </a:r>
            <a:r>
              <a:rPr lang="zh-CN" altLang="en-US" sz="1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，</a:t>
            </a: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3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核心痛点：</a:t>
            </a:r>
            <a:endParaRPr lang="zh-CN" altLang="en-US" sz="1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2000" b="1" dirty="0">
                <a:solidFill>
                  <a:srgbClr val="C0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效率低下</a:t>
            </a: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en-US" altLang="zh-CN" sz="2000" b="1" dirty="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z="2000" b="1" dirty="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识别准确率低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sz="2000" b="1" dirty="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成本偏高</a:t>
            </a: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48646" name="文本框 7"/>
          <p:cNvSpPr txBox="1"/>
          <p:nvPr/>
        </p:nvSpPr>
        <p:spPr>
          <a:xfrm>
            <a:off x="331470" y="797560"/>
            <a:ext cx="6269355" cy="7277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3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超市行业称重系统现状：</a:t>
            </a:r>
            <a:endParaRPr lang="zh-CN" altLang="en-US" sz="3600" b="1" dirty="0">
              <a:solidFill>
                <a:schemeClr val="accent2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097173" name="图片 11" descr="accb52b3-1a94-4c50-9a99-370a4404901a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793355" y="3429000"/>
            <a:ext cx="4279265" cy="2853055"/>
          </a:xfrm>
          <a:prstGeom prst="rect">
            <a:avLst/>
          </a:prstGeom>
        </p:spPr>
      </p:pic>
      <p:pic>
        <p:nvPicPr>
          <p:cNvPr id="2097174" name="图片 15" descr="f68efa18-9f58-4262-81a4-a339d54d34af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780780" y="1277620"/>
            <a:ext cx="2506980" cy="1765935"/>
          </a:xfrm>
          <a:prstGeom prst="rect">
            <a:avLst/>
          </a:prstGeom>
        </p:spPr>
      </p:pic>
      <p:pic>
        <p:nvPicPr>
          <p:cNvPr id="2097175" name="图片 16" descr="e20134ed-9f03-4e4a-8b7f-8ee71368faa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848725" y="2286000"/>
            <a:ext cx="2564765" cy="2286000"/>
          </a:xfrm>
          <a:prstGeom prst="rect">
            <a:avLst/>
          </a:prstGeom>
        </p:spPr>
      </p:pic>
      <p:graphicFrame>
        <p:nvGraphicFramePr>
          <p:cNvPr id="4194304" name="表格 1"/>
          <p:cNvGraphicFramePr/>
          <p:nvPr/>
        </p:nvGraphicFramePr>
        <p:xfrm>
          <a:off x="407670" y="3429000"/>
          <a:ext cx="853376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337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 dirty="0">
                          <a:solidFill>
                            <a:schemeClr val="accent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国内大部分超市仍采用按键式电子秤</a:t>
                      </a:r>
                      <a:endParaRPr lang="zh-CN" altLang="en-US" sz="1600" b="1" dirty="0"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2">
                            <a:lumMod val="25000"/>
                            <a:lumOff val="75000"/>
                          </a:schemeClr>
                        </a:gs>
                        <a:gs pos="50000">
                          <a:schemeClr val="accent2"/>
                        </a:gs>
                        <a:gs pos="100000">
                          <a:schemeClr val="accent2">
                            <a:lumMod val="85000"/>
                          </a:schemeClr>
                        </a:gs>
                      </a:gsLst>
                      <a:lin ang="5400000" scaled="1"/>
                    </a:gradFill>
                  </a:tcPr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 b="1" dirty="0">
                          <a:solidFill>
                            <a:schemeClr val="accent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海外先进方案（如</a:t>
                      </a:r>
                      <a:r>
                        <a:rPr lang="en-US" altLang="zh-CN" sz="1600" b="1" dirty="0">
                          <a:solidFill>
                            <a:schemeClr val="accent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Amazon Go</a:t>
                      </a:r>
                      <a:r>
                        <a:rPr lang="zh-CN" altLang="en-US" sz="1600" b="1" dirty="0">
                          <a:solidFill>
                            <a:schemeClr val="accent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）虽实现无人化，但单店改造成本极高，超</a:t>
                      </a:r>
                      <a:r>
                        <a:rPr lang="en-US" altLang="zh-CN" sz="1600" b="1" dirty="0">
                          <a:solidFill>
                            <a:schemeClr val="accent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10</a:t>
                      </a:r>
                      <a:r>
                        <a:rPr lang="zh-CN" altLang="en-US" sz="1600" b="1" dirty="0">
                          <a:solidFill>
                            <a:schemeClr val="accent1"/>
                          </a:solidFill>
                          <a:effectLst>
                            <a:outerShdw blurRad="38100" dist="25400" dir="5400000" algn="ctr" rotWithShape="0">
                              <a:srgbClr val="6E747A">
                                <a:alpha val="43000"/>
                              </a:srgbClr>
                            </a:outerShdw>
                          </a:effectLst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万元</a:t>
                      </a:r>
                      <a:endParaRPr lang="zh-CN" altLang="en-US" sz="1600" b="1" dirty="0"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48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6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486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10486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500"/>
                                        <p:tgtEl>
                                          <p:spTgt spid="104864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12"/>
          <p:cNvGrpSpPr/>
          <p:nvPr/>
        </p:nvGrpSpPr>
        <p:grpSpPr>
          <a:xfrm>
            <a:off x="331599" y="222348"/>
            <a:ext cx="1341755" cy="398780"/>
            <a:chOff x="331599" y="222348"/>
            <a:chExt cx="1341755" cy="398780"/>
          </a:xfrm>
        </p:grpSpPr>
        <p:sp>
          <p:nvSpPr>
            <p:cNvPr id="1048629" name="矩形 13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630" name="文本框 14"/>
            <p:cNvSpPr txBox="1"/>
            <p:nvPr/>
          </p:nvSpPr>
          <p:spPr>
            <a:xfrm>
              <a:off x="474474" y="222348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项目背景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65" name="图片 3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809740" y="3043555"/>
            <a:ext cx="5850255" cy="5850255"/>
          </a:xfrm>
          <a:prstGeom prst="rect">
            <a:avLst/>
          </a:prstGeom>
        </p:spPr>
      </p:pic>
      <p:sp>
        <p:nvSpPr>
          <p:cNvPr id="1048631" name="TextBox 4"/>
          <p:cNvSpPr txBox="1"/>
          <p:nvPr>
            <p:custDataLst>
              <p:tags r:id="rId3"/>
            </p:custDataLst>
          </p:nvPr>
        </p:nvSpPr>
        <p:spPr>
          <a:xfrm>
            <a:off x="331470" y="1524635"/>
            <a:ext cx="8449310" cy="50958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600" b="1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效率跃升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：识别</a:t>
            </a: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称重一体化：全程耗时低（较传统人工操作效率显著提升）</a:t>
            </a:r>
            <a:endParaRPr lang="zh-CN" altLang="en-US" sz="1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600" b="1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无感操作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：顾客放置商品即自动完成计价，消除人工编码等待时间</a:t>
            </a:r>
            <a:endParaRPr lang="zh-CN" altLang="en-US" sz="1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sz="1600" b="1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成本革命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：国产化设计，使用</a:t>
            </a: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MindSpore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框架，成本显著降低</a:t>
            </a:r>
            <a:endParaRPr lang="zh-CN" altLang="en-US" sz="1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z="1600" b="1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维护成本优化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：云端模型远程迭代，运维人力需求大幅减少</a:t>
            </a:r>
            <a:endParaRPr lang="en-US" altLang="zh-CN" sz="1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altLang="en-US" sz="1600" b="1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精准突破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：多模态识别，视觉</a:t>
            </a: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重量双校验，综合识别准确率达</a:t>
            </a: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99.2%</a:t>
            </a:r>
            <a:endParaRPr lang="en-US" altLang="zh-CN" sz="1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3600" b="1" dirty="0"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创新功能集成：</a:t>
            </a:r>
            <a:endParaRPr lang="zh-CN" altLang="en-US" sz="3600" b="1" dirty="0">
              <a:solidFill>
                <a:srgbClr val="00B0F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✓</a:t>
            </a: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烂果自动识别提醒</a:t>
            </a:r>
            <a:endParaRPr lang="zh-CN" altLang="en-US" sz="1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✓</a:t>
            </a:r>
            <a:r>
              <a:rPr lang="en-US" altLang="zh-CN" sz="16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1600" b="1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异物实时检测</a:t>
            </a: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1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48632" name="文本框 7"/>
          <p:cNvSpPr txBox="1"/>
          <p:nvPr/>
        </p:nvSpPr>
        <p:spPr>
          <a:xfrm>
            <a:off x="331470" y="797560"/>
            <a:ext cx="6269355" cy="7277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3600" b="1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自动果蔬称重系统价值：</a:t>
            </a:r>
            <a:endParaRPr lang="zh-CN" altLang="en-US" sz="3600" b="1" dirty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097166" name="图片 11" descr="accb52b3-1a94-4c50-9a99-370a4404901a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793355" y="3429000"/>
            <a:ext cx="4279265" cy="2853055"/>
          </a:xfrm>
          <a:prstGeom prst="rect">
            <a:avLst/>
          </a:prstGeom>
        </p:spPr>
      </p:pic>
      <p:pic>
        <p:nvPicPr>
          <p:cNvPr id="2097167" name="图片 15" descr="f68efa18-9f58-4262-81a4-a339d54d34af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780780" y="1277620"/>
            <a:ext cx="2506980" cy="1765935"/>
          </a:xfrm>
          <a:prstGeom prst="rect">
            <a:avLst/>
          </a:prstGeom>
        </p:spPr>
      </p:pic>
      <p:pic>
        <p:nvPicPr>
          <p:cNvPr id="2097168" name="图片 17" descr="8de1baf3-25c2-4759-8131-391eb2bdbf3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886825" y="2150110"/>
            <a:ext cx="2488565" cy="2230755"/>
          </a:xfrm>
          <a:prstGeom prst="rect">
            <a:avLst/>
          </a:prstGeom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48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图片 6" descr="体育场"/>
          <p:cNvPicPr>
            <a:picLocks noChangeAspect="1"/>
          </p:cNvPicPr>
          <p:nvPr/>
        </p:nvPicPr>
        <p:blipFill>
          <a:blip r:embed="rId1">
            <a:alphaModFix amt="40000"/>
          </a:blip>
          <a:srcRect t="25147" b="29918"/>
          <a:stretch>
            <a:fillRect/>
          </a:stretch>
        </p:blipFill>
        <p:spPr>
          <a:xfrm>
            <a:off x="0" y="0"/>
            <a:ext cx="12191365" cy="3642360"/>
          </a:xfrm>
          <a:prstGeom prst="rect">
            <a:avLst/>
          </a:prstGeom>
        </p:spPr>
      </p:pic>
      <p:pic>
        <p:nvPicPr>
          <p:cNvPr id="2097156" name="图片 11" descr="图片包含 游戏机, 水果&#10;&#10;描述已自动生成" hidden="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62976" y="303375"/>
            <a:ext cx="3266028" cy="3266028"/>
          </a:xfrm>
          <a:prstGeom prst="rect">
            <a:avLst/>
          </a:prstGeom>
        </p:spPr>
      </p:pic>
      <p:sp>
        <p:nvSpPr>
          <p:cNvPr id="1048614" name="文本框 2"/>
          <p:cNvSpPr txBox="1"/>
          <p:nvPr/>
        </p:nvSpPr>
        <p:spPr>
          <a:xfrm>
            <a:off x="4571992" y="4367010"/>
            <a:ext cx="3048000" cy="11036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6000" dirty="0">
                <a:solidFill>
                  <a:schemeClr val="accent1"/>
                </a:solidFill>
                <a:latin typeface="+mj-ea"/>
                <a:ea typeface="+mj-ea"/>
                <a:cs typeface="Roboto" panose="02000000000000000000" charset="0"/>
              </a:rPr>
              <a:t>技术方案</a:t>
            </a:r>
            <a:endParaRPr lang="zh-CN" altLang="en-US" sz="6000" dirty="0">
              <a:solidFill>
                <a:schemeClr val="accent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sp>
        <p:nvSpPr>
          <p:cNvPr id="1048615" name="文本框 3"/>
          <p:cNvSpPr txBox="1"/>
          <p:nvPr/>
        </p:nvSpPr>
        <p:spPr>
          <a:xfrm>
            <a:off x="5602278" y="907185"/>
            <a:ext cx="754380" cy="16916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9600" dirty="0">
                <a:solidFill>
                  <a:schemeClr val="bg1"/>
                </a:solidFill>
                <a:latin typeface="+mj-ea"/>
                <a:ea typeface="+mj-ea"/>
                <a:cs typeface="Roboto" panose="02000000000000000000" charset="0"/>
              </a:rPr>
              <a:t>2</a:t>
            </a:r>
            <a:endParaRPr lang="en-US" altLang="zh-CN" sz="9600" dirty="0">
              <a:solidFill>
                <a:schemeClr val="bg1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pic>
        <p:nvPicPr>
          <p:cNvPr id="2097157" name="图片 1" descr="未标题-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327660" y="-848995"/>
            <a:ext cx="4260850" cy="284099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矩形: 圆角 1"/>
          <p:cNvSpPr/>
          <p:nvPr>
            <p:custDataLst>
              <p:tags r:id="rId1"/>
            </p:custDataLst>
          </p:nvPr>
        </p:nvSpPr>
        <p:spPr>
          <a:xfrm>
            <a:off x="1159668" y="1967983"/>
            <a:ext cx="3005138" cy="3310865"/>
          </a:xfrm>
          <a:prstGeom prst="roundRect">
            <a:avLst>
              <a:gd name="adj" fmla="val 3165"/>
            </a:avLst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cs typeface="Roboto" panose="02000000000000000000" charset="0"/>
            </a:endParaRPr>
          </a:p>
        </p:txBody>
      </p:sp>
      <p:grpSp>
        <p:nvGrpSpPr>
          <p:cNvPr id="38" name="组合 2"/>
          <p:cNvGrpSpPr/>
          <p:nvPr>
            <p:custDataLst>
              <p:tags r:id="rId2"/>
            </p:custDataLst>
          </p:nvPr>
        </p:nvGrpSpPr>
        <p:grpSpPr>
          <a:xfrm>
            <a:off x="2016918" y="1388651"/>
            <a:ext cx="1195388" cy="1086100"/>
            <a:chOff x="2100262" y="1824803"/>
            <a:chExt cx="1195388" cy="1086100"/>
          </a:xfrm>
        </p:grpSpPr>
        <p:sp>
          <p:nvSpPr>
            <p:cNvPr id="1048586" name="任意多边形: 形状 3"/>
            <p:cNvSpPr/>
            <p:nvPr>
              <p:custDataLst>
                <p:tags r:id="rId3"/>
              </p:custDataLst>
            </p:nvPr>
          </p:nvSpPr>
          <p:spPr>
            <a:xfrm>
              <a:off x="2195512" y="1824803"/>
              <a:ext cx="1100138" cy="1013533"/>
            </a:xfrm>
            <a:custGeom>
              <a:avLst/>
              <a:gdLst>
                <a:gd name="connsiteX0" fmla="*/ 0 w 981075"/>
                <a:gd name="connsiteY0" fmla="*/ 0 h 903843"/>
                <a:gd name="connsiteX1" fmla="*/ 981075 w 981075"/>
                <a:gd name="connsiteY1" fmla="*/ 262878 h 903843"/>
                <a:gd name="connsiteX2" fmla="*/ 981075 w 981075"/>
                <a:gd name="connsiteY2" fmla="*/ 903843 h 903843"/>
                <a:gd name="connsiteX3" fmla="*/ 0 w 981075"/>
                <a:gd name="connsiteY3" fmla="*/ 640965 h 903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1075" h="903843">
                  <a:moveTo>
                    <a:pt x="0" y="0"/>
                  </a:moveTo>
                  <a:lnTo>
                    <a:pt x="981075" y="262878"/>
                  </a:lnTo>
                  <a:lnTo>
                    <a:pt x="981075" y="903843"/>
                  </a:lnTo>
                  <a:lnTo>
                    <a:pt x="0" y="64096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587" name="任意多边形: 形状 4"/>
            <p:cNvSpPr/>
            <p:nvPr>
              <p:custDataLst>
                <p:tags r:id="rId4"/>
              </p:custDataLst>
            </p:nvPr>
          </p:nvSpPr>
          <p:spPr>
            <a:xfrm>
              <a:off x="2100262" y="1897370"/>
              <a:ext cx="1100138" cy="1013533"/>
            </a:xfrm>
            <a:custGeom>
              <a:avLst/>
              <a:gdLst>
                <a:gd name="connsiteX0" fmla="*/ 0 w 981075"/>
                <a:gd name="connsiteY0" fmla="*/ 0 h 903843"/>
                <a:gd name="connsiteX1" fmla="*/ 981075 w 981075"/>
                <a:gd name="connsiteY1" fmla="*/ 262878 h 903843"/>
                <a:gd name="connsiteX2" fmla="*/ 981075 w 981075"/>
                <a:gd name="connsiteY2" fmla="*/ 903843 h 903843"/>
                <a:gd name="connsiteX3" fmla="*/ 0 w 981075"/>
                <a:gd name="connsiteY3" fmla="*/ 640965 h 903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1075" h="903843">
                  <a:moveTo>
                    <a:pt x="0" y="0"/>
                  </a:moveTo>
                  <a:lnTo>
                    <a:pt x="981075" y="262878"/>
                  </a:lnTo>
                  <a:lnTo>
                    <a:pt x="981075" y="903843"/>
                  </a:lnTo>
                  <a:lnTo>
                    <a:pt x="0" y="640965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588" name="文本框 5"/>
            <p:cNvSpPr txBox="1"/>
            <p:nvPr>
              <p:custDataLst>
                <p:tags r:id="rId5"/>
              </p:custDataLst>
            </p:nvPr>
          </p:nvSpPr>
          <p:spPr>
            <a:xfrm>
              <a:off x="2268271" y="2265636"/>
              <a:ext cx="601266" cy="26670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isometricOffAxis1Left">
                  <a:rot lat="712929" lon="2590656" rev="21521296"/>
                </a:camera>
                <a:lightRig rig="threePt" dir="t"/>
              </a:scene3d>
            </a:bodyPr>
            <a:p>
              <a:r>
                <a:rPr lang="en-US" altLang="zh-CN" dirty="0">
                  <a:solidFill>
                    <a:schemeClr val="bg1"/>
                  </a:solidFill>
                  <a:latin typeface="+mj-lt"/>
                  <a:cs typeface="Roboto" panose="02000000000000000000" charset="0"/>
                </a:rPr>
                <a:t>Part 1</a:t>
              </a:r>
              <a:endParaRPr lang="zh-CN" altLang="en-US" dirty="0">
                <a:solidFill>
                  <a:schemeClr val="bg1"/>
                </a:solidFill>
                <a:latin typeface="+mj-lt"/>
                <a:cs typeface="Roboto" panose="02000000000000000000" charset="0"/>
              </a:endParaRPr>
            </a:p>
          </p:txBody>
        </p:sp>
      </p:grpSp>
      <p:sp>
        <p:nvSpPr>
          <p:cNvPr id="1048589" name="矩形: 圆角 6"/>
          <p:cNvSpPr/>
          <p:nvPr>
            <p:custDataLst>
              <p:tags r:id="rId6"/>
            </p:custDataLst>
          </p:nvPr>
        </p:nvSpPr>
        <p:spPr>
          <a:xfrm>
            <a:off x="4593431" y="1967983"/>
            <a:ext cx="3005138" cy="3310865"/>
          </a:xfrm>
          <a:prstGeom prst="roundRect">
            <a:avLst>
              <a:gd name="adj" fmla="val 3165"/>
            </a:avLst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cs typeface="Roboto" panose="02000000000000000000" charset="0"/>
            </a:endParaRPr>
          </a:p>
        </p:txBody>
      </p:sp>
      <p:grpSp>
        <p:nvGrpSpPr>
          <p:cNvPr id="39" name="组合 7"/>
          <p:cNvGrpSpPr/>
          <p:nvPr>
            <p:custDataLst>
              <p:tags r:id="rId7"/>
            </p:custDataLst>
          </p:nvPr>
        </p:nvGrpSpPr>
        <p:grpSpPr>
          <a:xfrm>
            <a:off x="5450681" y="1388651"/>
            <a:ext cx="1195388" cy="1086100"/>
            <a:chOff x="2100262" y="1824803"/>
            <a:chExt cx="1195388" cy="1086100"/>
          </a:xfrm>
        </p:grpSpPr>
        <p:sp>
          <p:nvSpPr>
            <p:cNvPr id="1048590" name="任意多边形: 形状 8"/>
            <p:cNvSpPr/>
            <p:nvPr>
              <p:custDataLst>
                <p:tags r:id="rId8"/>
              </p:custDataLst>
            </p:nvPr>
          </p:nvSpPr>
          <p:spPr>
            <a:xfrm>
              <a:off x="2195512" y="1824803"/>
              <a:ext cx="1100138" cy="1013533"/>
            </a:xfrm>
            <a:custGeom>
              <a:avLst/>
              <a:gdLst>
                <a:gd name="connsiteX0" fmla="*/ 0 w 981075"/>
                <a:gd name="connsiteY0" fmla="*/ 0 h 903843"/>
                <a:gd name="connsiteX1" fmla="*/ 981075 w 981075"/>
                <a:gd name="connsiteY1" fmla="*/ 262878 h 903843"/>
                <a:gd name="connsiteX2" fmla="*/ 981075 w 981075"/>
                <a:gd name="connsiteY2" fmla="*/ 903843 h 903843"/>
                <a:gd name="connsiteX3" fmla="*/ 0 w 981075"/>
                <a:gd name="connsiteY3" fmla="*/ 640965 h 903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1075" h="903843">
                  <a:moveTo>
                    <a:pt x="0" y="0"/>
                  </a:moveTo>
                  <a:lnTo>
                    <a:pt x="981075" y="262878"/>
                  </a:lnTo>
                  <a:lnTo>
                    <a:pt x="981075" y="903843"/>
                  </a:lnTo>
                  <a:lnTo>
                    <a:pt x="0" y="64096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 dirty="0">
                <a:cs typeface="Roboto" panose="02000000000000000000" charset="0"/>
              </a:endParaRPr>
            </a:p>
          </p:txBody>
        </p:sp>
        <p:sp>
          <p:nvSpPr>
            <p:cNvPr id="1048591" name="任意多边形: 形状 9"/>
            <p:cNvSpPr/>
            <p:nvPr>
              <p:custDataLst>
                <p:tags r:id="rId9"/>
              </p:custDataLst>
            </p:nvPr>
          </p:nvSpPr>
          <p:spPr>
            <a:xfrm>
              <a:off x="2100262" y="1897370"/>
              <a:ext cx="1100138" cy="1013533"/>
            </a:xfrm>
            <a:custGeom>
              <a:avLst/>
              <a:gdLst>
                <a:gd name="connsiteX0" fmla="*/ 0 w 981075"/>
                <a:gd name="connsiteY0" fmla="*/ 0 h 903843"/>
                <a:gd name="connsiteX1" fmla="*/ 981075 w 981075"/>
                <a:gd name="connsiteY1" fmla="*/ 262878 h 903843"/>
                <a:gd name="connsiteX2" fmla="*/ 981075 w 981075"/>
                <a:gd name="connsiteY2" fmla="*/ 903843 h 903843"/>
                <a:gd name="connsiteX3" fmla="*/ 0 w 981075"/>
                <a:gd name="connsiteY3" fmla="*/ 640965 h 903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1075" h="903843">
                  <a:moveTo>
                    <a:pt x="0" y="0"/>
                  </a:moveTo>
                  <a:lnTo>
                    <a:pt x="981075" y="262878"/>
                  </a:lnTo>
                  <a:lnTo>
                    <a:pt x="981075" y="903843"/>
                  </a:lnTo>
                  <a:lnTo>
                    <a:pt x="0" y="64096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592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2268271" y="2265636"/>
              <a:ext cx="601266" cy="26670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isometricOffAxis1Left">
                  <a:rot lat="712929" lon="2590656" rev="21521296"/>
                </a:camera>
                <a:lightRig rig="threePt" dir="t"/>
              </a:scene3d>
            </a:bodyPr>
            <a:p>
              <a:r>
                <a:rPr lang="en-US" altLang="zh-CN" dirty="0">
                  <a:solidFill>
                    <a:schemeClr val="bg1"/>
                  </a:solidFill>
                  <a:latin typeface="+mj-lt"/>
                  <a:cs typeface="Roboto" panose="02000000000000000000" charset="0"/>
                </a:rPr>
                <a:t>Part 2</a:t>
              </a:r>
              <a:endParaRPr lang="zh-CN" altLang="en-US" dirty="0">
                <a:solidFill>
                  <a:schemeClr val="bg1"/>
                </a:solidFill>
                <a:latin typeface="+mj-lt"/>
                <a:cs typeface="Roboto" panose="02000000000000000000" charset="0"/>
              </a:endParaRPr>
            </a:p>
          </p:txBody>
        </p:sp>
      </p:grpSp>
      <p:sp>
        <p:nvSpPr>
          <p:cNvPr id="1048593" name="矩形: 圆角 11"/>
          <p:cNvSpPr/>
          <p:nvPr>
            <p:custDataLst>
              <p:tags r:id="rId11"/>
            </p:custDataLst>
          </p:nvPr>
        </p:nvSpPr>
        <p:spPr>
          <a:xfrm>
            <a:off x="8027194" y="1967983"/>
            <a:ext cx="3005138" cy="3310865"/>
          </a:xfrm>
          <a:prstGeom prst="roundRect">
            <a:avLst>
              <a:gd name="adj" fmla="val 3165"/>
            </a:avLst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cs typeface="Roboto" panose="02000000000000000000" charset="0"/>
            </a:endParaRPr>
          </a:p>
        </p:txBody>
      </p:sp>
      <p:grpSp>
        <p:nvGrpSpPr>
          <p:cNvPr id="40" name="组合 12"/>
          <p:cNvGrpSpPr/>
          <p:nvPr>
            <p:custDataLst>
              <p:tags r:id="rId12"/>
            </p:custDataLst>
          </p:nvPr>
        </p:nvGrpSpPr>
        <p:grpSpPr>
          <a:xfrm>
            <a:off x="8884444" y="1388651"/>
            <a:ext cx="1195388" cy="1086100"/>
            <a:chOff x="2100262" y="1824803"/>
            <a:chExt cx="1195388" cy="1086100"/>
          </a:xfrm>
        </p:grpSpPr>
        <p:sp>
          <p:nvSpPr>
            <p:cNvPr id="1048594" name="任意多边形: 形状 13"/>
            <p:cNvSpPr/>
            <p:nvPr>
              <p:custDataLst>
                <p:tags r:id="rId13"/>
              </p:custDataLst>
            </p:nvPr>
          </p:nvSpPr>
          <p:spPr>
            <a:xfrm>
              <a:off x="2195512" y="1824803"/>
              <a:ext cx="1100138" cy="1013533"/>
            </a:xfrm>
            <a:custGeom>
              <a:avLst/>
              <a:gdLst>
                <a:gd name="connsiteX0" fmla="*/ 0 w 981075"/>
                <a:gd name="connsiteY0" fmla="*/ 0 h 903843"/>
                <a:gd name="connsiteX1" fmla="*/ 981075 w 981075"/>
                <a:gd name="connsiteY1" fmla="*/ 262878 h 903843"/>
                <a:gd name="connsiteX2" fmla="*/ 981075 w 981075"/>
                <a:gd name="connsiteY2" fmla="*/ 903843 h 903843"/>
                <a:gd name="connsiteX3" fmla="*/ 0 w 981075"/>
                <a:gd name="connsiteY3" fmla="*/ 640965 h 903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1075" h="903843">
                  <a:moveTo>
                    <a:pt x="0" y="0"/>
                  </a:moveTo>
                  <a:lnTo>
                    <a:pt x="981075" y="262878"/>
                  </a:lnTo>
                  <a:lnTo>
                    <a:pt x="981075" y="903843"/>
                  </a:lnTo>
                  <a:lnTo>
                    <a:pt x="0" y="64096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595" name="任意多边形: 形状 14"/>
            <p:cNvSpPr/>
            <p:nvPr>
              <p:custDataLst>
                <p:tags r:id="rId14"/>
              </p:custDataLst>
            </p:nvPr>
          </p:nvSpPr>
          <p:spPr>
            <a:xfrm>
              <a:off x="2100262" y="1897370"/>
              <a:ext cx="1100138" cy="1013533"/>
            </a:xfrm>
            <a:custGeom>
              <a:avLst/>
              <a:gdLst>
                <a:gd name="connsiteX0" fmla="*/ 0 w 981075"/>
                <a:gd name="connsiteY0" fmla="*/ 0 h 903843"/>
                <a:gd name="connsiteX1" fmla="*/ 981075 w 981075"/>
                <a:gd name="connsiteY1" fmla="*/ 262878 h 903843"/>
                <a:gd name="connsiteX2" fmla="*/ 981075 w 981075"/>
                <a:gd name="connsiteY2" fmla="*/ 903843 h 903843"/>
                <a:gd name="connsiteX3" fmla="*/ 0 w 981075"/>
                <a:gd name="connsiteY3" fmla="*/ 640965 h 903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1075" h="903843">
                  <a:moveTo>
                    <a:pt x="0" y="0"/>
                  </a:moveTo>
                  <a:lnTo>
                    <a:pt x="981075" y="262878"/>
                  </a:lnTo>
                  <a:lnTo>
                    <a:pt x="981075" y="903843"/>
                  </a:lnTo>
                  <a:lnTo>
                    <a:pt x="0" y="640965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596" name="文本框 15"/>
            <p:cNvSpPr txBox="1"/>
            <p:nvPr>
              <p:custDataLst>
                <p:tags r:id="rId15"/>
              </p:custDataLst>
            </p:nvPr>
          </p:nvSpPr>
          <p:spPr>
            <a:xfrm>
              <a:off x="2268271" y="2265636"/>
              <a:ext cx="601266" cy="26670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isometricOffAxis1Left">
                  <a:rot lat="712929" lon="2590656" rev="21521296"/>
                </a:camera>
                <a:lightRig rig="threePt" dir="t"/>
              </a:scene3d>
            </a:bodyPr>
            <a:p>
              <a:r>
                <a:rPr lang="en-US" altLang="zh-CN" dirty="0">
                  <a:solidFill>
                    <a:schemeClr val="bg1"/>
                  </a:solidFill>
                  <a:latin typeface="+mj-lt"/>
                  <a:cs typeface="Roboto" panose="02000000000000000000" charset="0"/>
                </a:rPr>
                <a:t>Part 3</a:t>
              </a:r>
              <a:endParaRPr lang="zh-CN" altLang="en-US" dirty="0">
                <a:solidFill>
                  <a:schemeClr val="bg1"/>
                </a:solidFill>
                <a:latin typeface="+mj-lt"/>
                <a:cs typeface="Roboto" panose="02000000000000000000" charset="0"/>
              </a:endParaRPr>
            </a:p>
          </p:txBody>
        </p:sp>
      </p:grpSp>
      <p:sp>
        <p:nvSpPr>
          <p:cNvPr id="1048597" name="文本框 16"/>
          <p:cNvSpPr txBox="1"/>
          <p:nvPr>
            <p:custDataLst>
              <p:tags r:id="rId16"/>
            </p:custDataLst>
          </p:nvPr>
        </p:nvSpPr>
        <p:spPr>
          <a:xfrm>
            <a:off x="4869179" y="3070256"/>
            <a:ext cx="245364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1600" b="1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rPr>
              <a:t>融合设计与多端多设备协同</a:t>
            </a:r>
            <a:endParaRPr lang="zh-CN" altLang="en-US" sz="1600" b="1" dirty="0">
              <a:solidFill>
                <a:schemeClr val="tx2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sp>
        <p:nvSpPr>
          <p:cNvPr id="1048598" name="文本框 17"/>
          <p:cNvSpPr txBox="1"/>
          <p:nvPr>
            <p:custDataLst>
              <p:tags r:id="rId17"/>
            </p:custDataLst>
          </p:nvPr>
        </p:nvSpPr>
        <p:spPr>
          <a:xfrm>
            <a:off x="4998465" y="3743117"/>
            <a:ext cx="2193800" cy="11988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1.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使用称重传感器实现动态称重</a:t>
            </a:r>
            <a:endParaRPr lang="en-US" altLang="zh-CN" sz="1200" dirty="0">
              <a:solidFill>
                <a:schemeClr val="tx2"/>
              </a:solidFill>
              <a:latin typeface="+mn-ea"/>
              <a:cs typeface="Roboto" panose="02000000000000000000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2.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使用摄像传感器进行图像获取与识别</a:t>
            </a:r>
            <a:endParaRPr lang="zh-CN" altLang="en-US" sz="1200" dirty="0">
              <a:solidFill>
                <a:schemeClr val="tx2"/>
              </a:solidFill>
              <a:latin typeface="+mn-ea"/>
              <a:cs typeface="Roboto" panose="02000000000000000000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3.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实现多端多设备协同，增强部署灵活性</a:t>
            </a:r>
            <a:endParaRPr lang="zh-CN" altLang="en-US" sz="1200" dirty="0">
              <a:solidFill>
                <a:schemeClr val="tx2"/>
              </a:solidFill>
              <a:latin typeface="+mn-ea"/>
              <a:cs typeface="Roboto" panose="02000000000000000000" charset="0"/>
            </a:endParaRPr>
          </a:p>
        </p:txBody>
      </p:sp>
      <p:sp>
        <p:nvSpPr>
          <p:cNvPr id="1048599" name="文本框 18"/>
          <p:cNvSpPr txBox="1"/>
          <p:nvPr>
            <p:custDataLst>
              <p:tags r:id="rId18"/>
            </p:custDataLst>
          </p:nvPr>
        </p:nvSpPr>
        <p:spPr>
          <a:xfrm>
            <a:off x="1948518" y="3094891"/>
            <a:ext cx="143629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1600" b="1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rPr>
              <a:t>果蔬识别与分类</a:t>
            </a:r>
            <a:endParaRPr lang="zh-CN" altLang="en-US" sz="1600" b="1" dirty="0">
              <a:solidFill>
                <a:schemeClr val="tx2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sp>
        <p:nvSpPr>
          <p:cNvPr id="1048600" name="文本框 19"/>
          <p:cNvSpPr txBox="1"/>
          <p:nvPr>
            <p:custDataLst>
              <p:tags r:id="rId19"/>
            </p:custDataLst>
          </p:nvPr>
        </p:nvSpPr>
        <p:spPr>
          <a:xfrm>
            <a:off x="1569766" y="3623607"/>
            <a:ext cx="2193800" cy="11988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1.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使用卷积层较多的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Resnet50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模型进行训练</a:t>
            </a: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,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确保识别的准确性</a:t>
            </a:r>
            <a:endParaRPr lang="en-US" altLang="zh-CN" sz="1200" dirty="0">
              <a:solidFill>
                <a:schemeClr val="tx2"/>
              </a:solidFill>
              <a:latin typeface="+mn-ea"/>
              <a:cs typeface="Roboto" panose="02000000000000000000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2.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预期之后使用数据增强，强化数据以模拟超市环境下变化的光照和拍摄角度</a:t>
            </a:r>
            <a:endParaRPr lang="en-US" altLang="zh-CN" sz="1200" dirty="0">
              <a:solidFill>
                <a:schemeClr val="tx2"/>
              </a:solidFill>
              <a:latin typeface="+mn-ea"/>
              <a:cs typeface="Roboto" panose="02000000000000000000" charset="0"/>
            </a:endParaRPr>
          </a:p>
        </p:txBody>
      </p:sp>
      <p:sp>
        <p:nvSpPr>
          <p:cNvPr id="1048601" name="文本框 20"/>
          <p:cNvSpPr txBox="1"/>
          <p:nvPr>
            <p:custDataLst>
              <p:tags r:id="rId20"/>
            </p:custDataLst>
          </p:nvPr>
        </p:nvSpPr>
        <p:spPr>
          <a:xfrm>
            <a:off x="8502983" y="3070256"/>
            <a:ext cx="204470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ctr"/>
            <a:r>
              <a:rPr lang="zh-CN" altLang="en-US" sz="1600" b="1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rPr>
              <a:t>软硬件系统集成与测试</a:t>
            </a:r>
            <a:endParaRPr lang="zh-CN" altLang="en-US" sz="1600" b="1" dirty="0">
              <a:solidFill>
                <a:schemeClr val="tx2"/>
              </a:solidFill>
              <a:latin typeface="+mj-ea"/>
              <a:ea typeface="+mj-ea"/>
              <a:cs typeface="Roboto" panose="02000000000000000000" charset="0"/>
            </a:endParaRPr>
          </a:p>
        </p:txBody>
      </p:sp>
      <p:sp>
        <p:nvSpPr>
          <p:cNvPr id="1048602" name="文本框 21"/>
          <p:cNvSpPr txBox="1"/>
          <p:nvPr>
            <p:custDataLst>
              <p:tags r:id="rId21"/>
            </p:custDataLst>
          </p:nvPr>
        </p:nvSpPr>
        <p:spPr>
          <a:xfrm>
            <a:off x="8428434" y="3452922"/>
            <a:ext cx="2193800" cy="1320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1.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分析业务流程</a:t>
            </a: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,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设计恰当的硬件和软件架构</a:t>
            </a: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,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确保系统兼容稳定的同时保障用户的体验</a:t>
            </a:r>
            <a:endParaRPr lang="en-US" altLang="zh-CN" sz="1200" dirty="0">
              <a:solidFill>
                <a:schemeClr val="tx2"/>
              </a:solidFill>
              <a:latin typeface="+mn-ea"/>
              <a:cs typeface="Roboto" panose="02000000000000000000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2.</a:t>
            </a:r>
            <a:r>
              <a:rPr lang="zh-CN" altLang="en-US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模拟高客流环境</a:t>
            </a:r>
            <a:r>
              <a:rPr lang="en-US" altLang="zh-CN" sz="1200" dirty="0">
                <a:solidFill>
                  <a:schemeClr val="tx2"/>
                </a:solidFill>
                <a:latin typeface="+mn-ea"/>
                <a:cs typeface="Roboto" panose="02000000000000000000" charset="0"/>
              </a:rPr>
              <a:t>,</a:t>
            </a:r>
            <a:r>
              <a:rPr lang="zh-CN" altLang="en-US" sz="1200">
                <a:solidFill>
                  <a:schemeClr val="tx2"/>
                </a:solidFill>
                <a:latin typeface="+mn-ea"/>
                <a:cs typeface="Roboto" panose="02000000000000000000" charset="0"/>
              </a:rPr>
              <a:t>根据反馈结果进一步优化模型算法</a:t>
            </a:r>
            <a:endParaRPr lang="zh-CN" altLang="en-US" sz="1200" dirty="0">
              <a:solidFill>
                <a:schemeClr val="tx2"/>
              </a:solidFill>
              <a:latin typeface="+mn-ea"/>
              <a:cs typeface="Roboto" panose="02000000000000000000" charset="0"/>
            </a:endParaRPr>
          </a:p>
        </p:txBody>
      </p:sp>
      <p:grpSp>
        <p:nvGrpSpPr>
          <p:cNvPr id="41" name="组合 23"/>
          <p:cNvGrpSpPr/>
          <p:nvPr/>
        </p:nvGrpSpPr>
        <p:grpSpPr>
          <a:xfrm>
            <a:off x="331599" y="222348"/>
            <a:ext cx="1353463" cy="400110"/>
            <a:chOff x="331599" y="222348"/>
            <a:chExt cx="1353463" cy="400110"/>
          </a:xfrm>
        </p:grpSpPr>
        <p:sp>
          <p:nvSpPr>
            <p:cNvPr id="1048603" name="矩形 2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604" name="文本框 25"/>
            <p:cNvSpPr txBox="1"/>
            <p:nvPr/>
          </p:nvSpPr>
          <p:spPr>
            <a:xfrm>
              <a:off x="474474" y="222348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技术方案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54" name="图片 26" descr="校徽 校训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3"/>
          <a:stretch>
            <a:fillRect/>
          </a:stretch>
        </p:blipFill>
        <p:spPr>
          <a:xfrm>
            <a:off x="7089617" y="3623415"/>
            <a:ext cx="5789930" cy="477837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" name=""/>
        <p:cNvGrpSpPr/>
        <p:nvPr/>
      </p:nvGrpSpPr>
      <p:grpSpPr/>
      <p:pic>
        <p:nvPicPr>
          <p:cNvPr id="2097152" name="图片 26" descr="校徽 校训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89617" y="3623415"/>
            <a:ext cx="5789930" cy="4778375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331599" y="222348"/>
            <a:ext cx="1341755" cy="398780"/>
            <a:chOff x="331599" y="222348"/>
            <a:chExt cx="1341755" cy="398780"/>
          </a:xfrm>
        </p:grpSpPr>
        <p:sp>
          <p:nvSpPr>
            <p:cNvPr id="1048583" name="矩形 2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584" name="文本框 25"/>
            <p:cNvSpPr txBox="1"/>
            <p:nvPr/>
          </p:nvSpPr>
          <p:spPr>
            <a:xfrm>
              <a:off x="474474" y="222348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实现流程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" name="ECB019B1-382A-4266-B25C-5B523AA43C14-1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80" y="-58420"/>
            <a:ext cx="10401300" cy="656717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23"/>
          <p:cNvGrpSpPr/>
          <p:nvPr/>
        </p:nvGrpSpPr>
        <p:grpSpPr>
          <a:xfrm>
            <a:off x="331599" y="222348"/>
            <a:ext cx="2379385" cy="400110"/>
            <a:chOff x="331599" y="222348"/>
            <a:chExt cx="2379385" cy="400110"/>
          </a:xfrm>
        </p:grpSpPr>
        <p:sp>
          <p:nvSpPr>
            <p:cNvPr id="1048619" name="矩形 24"/>
            <p:cNvSpPr/>
            <p:nvPr/>
          </p:nvSpPr>
          <p:spPr>
            <a:xfrm>
              <a:off x="331599" y="350965"/>
              <a:ext cx="142875" cy="1428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Roboto" panose="02000000000000000000" charset="0"/>
              </a:endParaRPr>
            </a:p>
          </p:txBody>
        </p:sp>
        <p:sp>
          <p:nvSpPr>
            <p:cNvPr id="1048620" name="文本框 25"/>
            <p:cNvSpPr txBox="1"/>
            <p:nvPr/>
          </p:nvSpPr>
          <p:spPr>
            <a:xfrm>
              <a:off x="474474" y="222348"/>
              <a:ext cx="2236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000" dirty="0">
                  <a:solidFill>
                    <a:schemeClr val="tx2"/>
                  </a:solidFill>
                  <a:latin typeface="+mj-ea"/>
                  <a:ea typeface="+mj-ea"/>
                  <a:cs typeface="Roboto" panose="02000000000000000000" charset="0"/>
                </a:rPr>
                <a:t>模型训练代码部分</a:t>
              </a:r>
              <a:endParaRPr lang="zh-CN" altLang="en-US" sz="2000" dirty="0">
                <a:solidFill>
                  <a:schemeClr val="tx2"/>
                </a:solidFill>
                <a:latin typeface="+mj-ea"/>
                <a:ea typeface="+mj-ea"/>
                <a:cs typeface="Roboto" panose="02000000000000000000" charset="0"/>
              </a:endParaRPr>
            </a:p>
          </p:txBody>
        </p:sp>
      </p:grpSp>
      <p:pic>
        <p:nvPicPr>
          <p:cNvPr id="2097158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475" y="1041224"/>
            <a:ext cx="5240526" cy="1512021"/>
          </a:xfrm>
          <a:prstGeom prst="rect">
            <a:avLst/>
          </a:prstGeom>
        </p:spPr>
      </p:pic>
      <p:pic>
        <p:nvPicPr>
          <p:cNvPr id="2097159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265" y="2129691"/>
            <a:ext cx="7997367" cy="681340"/>
          </a:xfrm>
          <a:prstGeom prst="rect">
            <a:avLst/>
          </a:prstGeom>
        </p:spPr>
      </p:pic>
      <p:sp>
        <p:nvSpPr>
          <p:cNvPr id="1048621" name="文本框 11"/>
          <p:cNvSpPr txBox="1"/>
          <p:nvPr/>
        </p:nvSpPr>
        <p:spPr>
          <a:xfrm>
            <a:off x="4476750" y="2915963"/>
            <a:ext cx="2419350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dirty="0"/>
              <a:t>数据预处理</a:t>
            </a:r>
            <a:endParaRPr lang="zh-CN" altLang="en-US" dirty="0"/>
          </a:p>
        </p:txBody>
      </p:sp>
      <p:pic>
        <p:nvPicPr>
          <p:cNvPr id="2097160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392" y="2504736"/>
            <a:ext cx="8294451" cy="1794766"/>
          </a:xfrm>
          <a:prstGeom prst="rect">
            <a:avLst/>
          </a:prstGeom>
        </p:spPr>
      </p:pic>
      <p:sp>
        <p:nvSpPr>
          <p:cNvPr id="1048622" name="文本框 14"/>
          <p:cNvSpPr txBox="1"/>
          <p:nvPr/>
        </p:nvSpPr>
        <p:spPr>
          <a:xfrm>
            <a:off x="3242554" y="4437273"/>
            <a:ext cx="1958502" cy="3962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dirty="0"/>
              <a:t>数据划分</a:t>
            </a:r>
            <a:endParaRPr lang="zh-CN" altLang="en-US" dirty="0"/>
          </a:p>
        </p:txBody>
      </p:sp>
      <p:sp>
        <p:nvSpPr>
          <p:cNvPr id="1048623" name="文本框 17"/>
          <p:cNvSpPr txBox="1"/>
          <p:nvPr/>
        </p:nvSpPr>
        <p:spPr>
          <a:xfrm>
            <a:off x="8902245" y="4437273"/>
            <a:ext cx="2542161" cy="373283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/>
              <a:t>学习率调度</a:t>
            </a:r>
            <a:endParaRPr lang="zh-CN" altLang="en-US" dirty="0"/>
          </a:p>
        </p:txBody>
      </p:sp>
      <p:sp>
        <p:nvSpPr>
          <p:cNvPr id="1048624" name="文本框 20"/>
          <p:cNvSpPr txBox="1"/>
          <p:nvPr/>
        </p:nvSpPr>
        <p:spPr>
          <a:xfrm>
            <a:off x="5629072" y="5155660"/>
            <a:ext cx="2801566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dirty="0"/>
              <a:t>保存检查点文件</a:t>
            </a:r>
            <a:endParaRPr lang="zh-CN" altLang="en-US" dirty="0"/>
          </a:p>
        </p:txBody>
      </p:sp>
      <p:pic>
        <p:nvPicPr>
          <p:cNvPr id="2097161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475" y="4331020"/>
            <a:ext cx="8372272" cy="581837"/>
          </a:xfrm>
          <a:prstGeom prst="rect">
            <a:avLst/>
          </a:prstGeom>
        </p:spPr>
      </p:pic>
      <p:pic>
        <p:nvPicPr>
          <p:cNvPr id="2097162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6839" y="4266524"/>
            <a:ext cx="9984497" cy="778889"/>
          </a:xfrm>
          <a:prstGeom prst="rect">
            <a:avLst/>
          </a:prstGeom>
        </p:spPr>
      </p:pic>
      <p:pic>
        <p:nvPicPr>
          <p:cNvPr id="2097163" name="图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8602" y="1200646"/>
            <a:ext cx="9091484" cy="5155660"/>
          </a:xfrm>
          <a:prstGeom prst="rect">
            <a:avLst/>
          </a:prstGeom>
        </p:spPr>
      </p:pic>
      <p:sp>
        <p:nvSpPr>
          <p:cNvPr id="1048625" name="文本框 30"/>
          <p:cNvSpPr txBox="1"/>
          <p:nvPr/>
        </p:nvSpPr>
        <p:spPr>
          <a:xfrm>
            <a:off x="9235219" y="3190672"/>
            <a:ext cx="492443" cy="24666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zh-CN" altLang="en-US" sz="2000" dirty="0">
                <a:solidFill>
                  <a:srgbClr val="FF0000"/>
                </a:solidFill>
              </a:rPr>
              <a:t>环境变量设置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pic>
        <p:nvPicPr>
          <p:cNvPr id="2097164" name="图片 29" descr="校徽 校训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7089617" y="3623415"/>
            <a:ext cx="5789930" cy="4778375"/>
          </a:xfrm>
          <a:prstGeom prst="rect">
            <a:avLst/>
          </a:prstGeom>
        </p:spPr>
      </p:pic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1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971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486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97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48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097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5" dur="2000"/>
                                        <p:tgtEl>
                                          <p:spTgt spid="1048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21" grpId="0"/>
      <p:bldP spid="1048622" grpId="0"/>
      <p:bldP spid="1048623" grpId="0"/>
      <p:bldP spid="1048624" grpId="0"/>
      <p:bldP spid="1048625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#wm#"/>
  <p:tag name="KSO_WM_UNIT_TYPE" val="l_h_i"/>
  <p:tag name="KSO_WM_UNIT_INDEX" val="1_2_1"/>
  <p:tag name="KSO_WM_UNIT_ID" val="diagram19882022_6*l_h_i*1_2_1"/>
  <p:tag name="KSO_WM_TEMPLATE_INDEX" val="19882022"/>
  <p:tag name="KSO_WM_TAG_VERSION" val="2.0"/>
  <p:tag name="KSO_WM_DIAGRAM_GROUP_CODE" val="l1-1"/>
  <p:tag name="KSO_WM_UNIT_SUBTYPE" val="d"/>
  <p:tag name="KSO_WM_DIAGRAM_VIRTUALLY_FRAME" val="{&quot;height&quot;:312.5157753230195,&quot;left&quot;:4.125645875428324,&quot;top&quot;:193.24998970905673,&quot;width&quot;:921.3743541245716}"/>
</p:tagLst>
</file>

<file path=ppt/tags/tag100.xml><?xml version="1.0" encoding="utf-8"?>
<p:tagLst xmlns:p="http://schemas.openxmlformats.org/presentationml/2006/main">
  <p:tag name="KSO_WM_DIAGRAM_VIRTUALLY_FRAME" val="{&quot;height&quot;:269.2347244094488,&quot;left&quot;:310.35,&quot;top&quot;:42,&quot;width&quot;:522.3243307086614}"/>
</p:tagLst>
</file>

<file path=ppt/tags/tag101.xml><?xml version="1.0" encoding="utf-8"?>
<p:tagLst xmlns:p="http://schemas.openxmlformats.org/presentationml/2006/main">
  <p:tag name="KSO_WM_DIAGRAM_VIRTUALLY_FRAME" val="{&quot;height&quot;:277.4517666438355,&quot;left&quot;:298.4,&quot;top&quot;:36,&quot;width&quot;:535.9743307086613}"/>
</p:tagLst>
</file>

<file path=ppt/tags/tag102.xml><?xml version="1.0" encoding="utf-8"?>
<p:tagLst xmlns:p="http://schemas.openxmlformats.org/presentationml/2006/main">
  <p:tag name="KSO_WM_DIAGRAM_VIRTUALLY_FRAME" val="{&quot;height&quot;:277.4517666438355,&quot;left&quot;:298.4,&quot;top&quot;:36,&quot;width&quot;:535.9743307086613}"/>
</p:tagLst>
</file>

<file path=ppt/tags/tag103.xml><?xml version="1.0" encoding="utf-8"?>
<p:tagLst xmlns:p="http://schemas.openxmlformats.org/presentationml/2006/main">
  <p:tag name="KSO_WM_DIAGRAM_VIRTUALLY_FRAME" val="{&quot;height&quot;:277.4517666438355,&quot;left&quot;:298.4,&quot;top&quot;:36,&quot;width&quot;:535.9743307086613}"/>
</p:tagLst>
</file>

<file path=ppt/tags/tag104.xml><?xml version="1.0" encoding="utf-8"?>
<p:tagLst xmlns:p="http://schemas.openxmlformats.org/presentationml/2006/main">
  <p:tag name="KSO_WM_DIAGRAM_VIRTUALLY_FRAME" val="{&quot;height&quot;:277.4517666438355,&quot;left&quot;:298.4,&quot;top&quot;:36,&quot;width&quot;:535.9743307086613}"/>
</p:tagLst>
</file>

<file path=ppt/tags/tag105.xml><?xml version="1.0" encoding="utf-8"?>
<p:tagLst xmlns:p="http://schemas.openxmlformats.org/presentationml/2006/main">
  <p:tag name="PICID" val="{2b6d23f3-a088-4107-ad08-6aeca9449d3b}"/>
</p:tagLst>
</file>

<file path=ppt/tags/tag106.xml><?xml version="1.0" encoding="utf-8"?>
<p:tagLst xmlns:p="http://schemas.openxmlformats.org/presentationml/2006/main">
  <p:tag name="KSO_WM_DIAGRAM_VIRTUALLY_FRAME" val="{&quot;height&quot;:277.4517666438355,&quot;left&quot;:298.4,&quot;top&quot;:36,&quot;width&quot;:535.9743307086613}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#wm#"/>
  <p:tag name="KSO_WM_UNIT_TYPE" val="l_h_a"/>
  <p:tag name="KSO_WM_UNIT_INDEX" val="1_2_1"/>
  <p:tag name="KSO_WM_UNIT_ID" val="diagram19882022_6*l_h_a*1_2_1"/>
  <p:tag name="KSO_WM_TEMPLATE_INDEX" val="19882022"/>
  <p:tag name="KSO_WM_TAG_VERSION" val="2.0"/>
  <p:tag name="KSO_WM_DIAGRAM_GROUP_CODE" val="l1-1"/>
  <p:tag name="KSO_WM_DIAGRAM_VIRTUALLY_FRAME" val="{&quot;height&quot;:312.5157753230195,&quot;left&quot;:4.125645875428324,&quot;top&quot;:193.24998970905673,&quot;width&quot;:921.3743541245716}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  <p:tag name="PICID" val="{c1dfdf1a-6052-4100-86ec-a6b5bc63ffbd}"/>
</p:tagLst>
</file>

<file path=ppt/tags/tag112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PP_MARK_KEY" val="ae89fbb6-e97a-408a-a3f2-72c71d24f226"/>
  <p:tag name="COMMONDATA" val="eyJjb3VudCI6NCwiaGRpZCI6IjcyYWY5NDQyNWRmZjJmMjAyYzc1NzFhZjQ0NWNhNzE3IiwidXNlckNvdW50Ijo0fQ=="/>
</p:tagLst>
</file>

<file path=ppt/tags/tag12.xml><?xml version="1.0" encoding="utf-8"?>
<p:tagLst xmlns:p="http://schemas.openxmlformats.org/presentationml/2006/main">
  <p:tag name="KSO_WM_DIAGRAM_VIRTUALLY_FRAME" val="{&quot;height&quot;:312.5157753230195,&quot;left&quot;:4.125645875428324,&quot;top&quot;:193.24998970905673,&quot;width&quot;:921.3743541245716}"/>
</p:tagLst>
</file>

<file path=ppt/tags/tag13.xml><?xml version="1.0" encoding="utf-8"?>
<p:tagLst xmlns:p="http://schemas.openxmlformats.org/presentationml/2006/main">
  <p:tag name="KSO_WM_BEAUTIFY_FLAG" val="#wm#"/>
  <p:tag name="KSO_WM_UNIT_TYPE" val="l_h_i"/>
  <p:tag name="KSO_WM_UNIT_INDEX" val="1_3_1"/>
  <p:tag name="KSO_WM_UNIT_ID" val="diagram19882022_6*l_h_i*1_3_1"/>
  <p:tag name="KSO_WM_TEMPLATE_INDEX" val="19882022"/>
  <p:tag name="KSO_WM_TAG_VERSION" val="2.0"/>
  <p:tag name="KSO_WM_DIAGRAM_GROUP_CODE" val="l1-1"/>
  <p:tag name="KSO_WM_UNIT_SUBTYPE" val="d"/>
  <p:tag name="KSO_WM_DIAGRAM_VIRTUALLY_FRAME" val="{&quot;height&quot;:312.5157753230195,&quot;left&quot;:4.125645875428324,&quot;top&quot;:193.24998970905673,&quot;width&quot;:921.3743541245716}"/>
</p:tagLst>
</file>

<file path=ppt/tags/tag14.xml><?xml version="1.0" encoding="utf-8"?>
<p:tagLst xmlns:p="http://schemas.openxmlformats.org/presentationml/2006/main">
  <p:tag name="KSO_WM_BEAUTIFY_FLAG" val="#wm#"/>
  <p:tag name="KSO_WM_UNIT_TYPE" val="l_h_a"/>
  <p:tag name="KSO_WM_UNIT_INDEX" val="1_3_1"/>
  <p:tag name="KSO_WM_UNIT_ID" val="diagram19882022_6*l_h_a*1_3_1"/>
  <p:tag name="KSO_WM_TEMPLATE_INDEX" val="19882022"/>
  <p:tag name="KSO_WM_TAG_VERSION" val="2.0"/>
  <p:tag name="KSO_WM_DIAGRAM_GROUP_CODE" val="l1-1"/>
  <p:tag name="KSO_WM_DIAGRAM_VIRTUALLY_FRAME" val="{&quot;height&quot;:312.5157753230195,&quot;left&quot;:4.125645875428324,&quot;top&quot;:193.24998970905673,&quot;width&quot;:921.3743541245716}"/>
</p:tagLst>
</file>

<file path=ppt/tags/tag15.xml><?xml version="1.0" encoding="utf-8"?>
<p:tagLst xmlns:p="http://schemas.openxmlformats.org/presentationml/2006/main">
  <p:tag name="KSO_WM_DIAGRAM_VIRTUALLY_FRAME" val="{&quot;height&quot;:312.5157753230195,&quot;left&quot;:4.125645875428324,&quot;top&quot;:193.24998970905673,&quot;width&quot;:921.3743541245716}"/>
</p:tagLst>
</file>

<file path=ppt/tags/tag16.xml><?xml version="1.0" encoding="utf-8"?>
<p:tagLst xmlns:p="http://schemas.openxmlformats.org/presentationml/2006/main">
  <p:tag name="KSO_WM_BEAUTIFY_FLAG" val="#wm#"/>
  <p:tag name="KSO_WM_UNIT_TYPE" val="l_h_i"/>
  <p:tag name="KSO_WM_UNIT_INDEX" val="1_4_1"/>
  <p:tag name="KSO_WM_UNIT_ID" val="diagram19882022_6*l_h_i*1_4_1"/>
  <p:tag name="KSO_WM_TEMPLATE_INDEX" val="19882022"/>
  <p:tag name="KSO_WM_TAG_VERSION" val="2.0"/>
  <p:tag name="KSO_WM_DIAGRAM_GROUP_CODE" val="l1-1"/>
  <p:tag name="KSO_WM_UNIT_SUBTYPE" val="d"/>
  <p:tag name="KSO_WM_DIAGRAM_VIRTUALLY_FRAME" val="{&quot;height&quot;:312.5157753230195,&quot;left&quot;:4.125645875428324,&quot;top&quot;:193.24998970905673,&quot;width&quot;:921.3743541245716}"/>
</p:tagLst>
</file>

<file path=ppt/tags/tag17.xml><?xml version="1.0" encoding="utf-8"?>
<p:tagLst xmlns:p="http://schemas.openxmlformats.org/presentationml/2006/main">
  <p:tag name="KSO_WM_BEAUTIFY_FLAG" val="#wm#"/>
  <p:tag name="KSO_WM_UNIT_TYPE" val="l_h_a"/>
  <p:tag name="KSO_WM_UNIT_INDEX" val="1_4_1"/>
  <p:tag name="KSO_WM_UNIT_ID" val="diagram19882022_6*l_h_a*1_4_1"/>
  <p:tag name="KSO_WM_TEMPLATE_INDEX" val="19882022"/>
  <p:tag name="KSO_WM_TAG_VERSION" val="2.0"/>
  <p:tag name="KSO_WM_DIAGRAM_GROUP_CODE" val="l1-1"/>
  <p:tag name="KSO_WM_DIAGRAM_VIRTUALLY_FRAME" val="{&quot;height&quot;:312.5157753230195,&quot;left&quot;:4.125645875428324,&quot;top&quot;:193.24998970905673,&quot;width&quot;:921.3743541245716}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PICID" val="{671a1f04-aba9-4280-9d06-9a92dc904b65}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DIAGRAM_VIRTUALLY_FRAME" val="{&quot;height&quot;:421.9017322834646,&quot;left&quot;:26.1,&quot;top&quot;:99.39826771653543,&quot;width&quot;:665.3}"/>
</p:tagLst>
</file>

<file path=ppt/tags/tag21.xml><?xml version="1.0" encoding="utf-8"?>
<p:tagLst xmlns:p="http://schemas.openxmlformats.org/presentationml/2006/main">
  <p:tag name="PICID" val="{7c6e9f9d-46d9-44b4-8f25-4c383d9e16c4}"/>
</p:tagLst>
</file>

<file path=ppt/tags/tag22.xml><?xml version="1.0" encoding="utf-8"?>
<p:tagLst xmlns:p="http://schemas.openxmlformats.org/presentationml/2006/main">
  <p:tag name="PICID" val="{0f1af1a0-e4cd-408f-b384-45e74789477e}"/>
</p:tagLst>
</file>

<file path=ppt/tags/tag23.xml><?xml version="1.0" encoding="utf-8"?>
<p:tagLst xmlns:p="http://schemas.openxmlformats.org/presentationml/2006/main">
  <p:tag name="PICID" val="{eadf4716-3450-426f-ac05-85c1c189ff80}"/>
</p:tagLst>
</file>

<file path=ppt/tags/tag24.xml><?xml version="1.0" encoding="utf-8"?>
<p:tagLst xmlns:p="http://schemas.openxmlformats.org/presentationml/2006/main">
  <p:tag name="PICID" val="{671a1f04-aba9-4280-9d06-9a92dc904b65}"/>
</p:tagLst>
</file>

<file path=ppt/tags/tag25.xml><?xml version="1.0" encoding="utf-8"?>
<p:tagLst xmlns:p="http://schemas.openxmlformats.org/presentationml/2006/main">
  <p:tag name="KSO_WM_DIAGRAM_VIRTUALLY_FRAME" val="{&quot;height&quot;:223.11440944881892,&quot;left&quot;:60.32543307086614,&quot;top&quot;:99.39826771653543,&quot;width&quot;:569.1964566929133}"/>
</p:tagLst>
</file>

<file path=ppt/tags/tag26.xml><?xml version="1.0" encoding="utf-8"?>
<p:tagLst xmlns:p="http://schemas.openxmlformats.org/presentationml/2006/main">
  <p:tag name="PICID" val="{7c6e9f9d-46d9-44b4-8f25-4c383d9e16c4}"/>
</p:tagLst>
</file>

<file path=ppt/tags/tag27.xml><?xml version="1.0" encoding="utf-8"?>
<p:tagLst xmlns:p="http://schemas.openxmlformats.org/presentationml/2006/main">
  <p:tag name="PICID" val="{0f1af1a0-e4cd-408f-b384-45e74789477e}"/>
</p:tagLst>
</file>

<file path=ppt/tags/tag28.xml><?xml version="1.0" encoding="utf-8"?>
<p:tagLst xmlns:p="http://schemas.openxmlformats.org/presentationml/2006/main">
  <p:tag name="PICID" val="{fa356ed0-1283-4a98-a39b-b9a5ace11b1e}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31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32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33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34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35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36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37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38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39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1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2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3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4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5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6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7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8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49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5.xml><?xml version="1.0" encoding="utf-8"?>
<p:tagLst xmlns:p="http://schemas.openxmlformats.org/presentationml/2006/main">
  <p:tag name="PICID" val="{bbbd144d-2956-4a83-bf96-6dd7c1db7b9e}"/>
</p:tagLst>
</file>

<file path=ppt/tags/tag50.xml><?xml version="1.0" encoding="utf-8"?>
<p:tagLst xmlns:p="http://schemas.openxmlformats.org/presentationml/2006/main">
  <p:tag name="KSO_WM_DIAGRAM_VIRTUALLY_FRAME" val="{&quot;height&quot;:306.3147244094488,&quot;left&quot;:91.3124409448819,&quot;top&quot;:109.34259842519684,&quot;width&quot;:777.3751181102361}"/>
</p:tagLst>
</file>

<file path=ppt/tags/tag51.xml><?xml version="1.0" encoding="utf-8"?>
<p:tagLst xmlns:p="http://schemas.openxmlformats.org/presentationml/2006/main">
  <p:tag name="KSO_WM_BEAUTIFY_FLAG" val=""/>
  <p:tag name="KSO_WM_UNIT_PLACING_PICTURE_USER_VIEWPORT" val="{&quot;height&quot;:7525,&quot;width&quot;:9118}"/>
</p:tagLst>
</file>

<file path=ppt/tags/tag52.xml><?xml version="1.0" encoding="utf-8"?>
<p:tagLst xmlns:p="http://schemas.openxmlformats.org/presentationml/2006/main">
  <p:tag name="KSO_WM_BEAUTIFY_FLAG" val=""/>
  <p:tag name="KSO_WM_UNIT_PLACING_PICTURE_USER_VIEWPORT" val="{&quot;height&quot;:7525,&quot;width&quot;:9118}"/>
</p:tagLst>
</file>

<file path=ppt/tags/tag53.xml><?xml version="1.0" encoding="utf-8"?>
<p:tagLst xmlns:p="http://schemas.openxmlformats.org/presentationml/2006/main">
  <p:tag name="KSO_WM_BEAUTIFY_FLAG" val=""/>
  <p:tag name="KSO_WM_UNIT_PLACING_PICTURE_USER_VIEWPORT" val="{&quot;height&quot;:7525,&quot;width&quot;:9118}"/>
</p:tagLst>
</file>

<file path=ppt/tags/tag54.xml><?xml version="1.0" encoding="utf-8"?>
<p:tagLst xmlns:p="http://schemas.openxmlformats.org/presentationml/2006/main">
  <p:tag name="KSO_WM_BEAUTIFY_FLAG" val=""/>
  <p:tag name="KSO_WM_UNIT_PLACING_PICTURE_USER_VIEWPORT" val="{&quot;height&quot;:7525,&quot;width&quot;:9118}"/>
</p:tagLst>
</file>

<file path=ppt/tags/tag55.xml><?xml version="1.0" encoding="utf-8"?>
<p:tagLst xmlns:p="http://schemas.openxmlformats.org/presentationml/2006/main">
  <p:tag name="KSO_WM_BEAUTIFY_FLAG" val=""/>
  <p:tag name="KSO_WM_UNIT_PLACING_PICTURE_USER_VIEWPORT" val="{&quot;height&quot;:7525,&quot;width&quot;:9118}"/>
</p:tagLst>
</file>

<file path=ppt/tags/tag56.xml><?xml version="1.0" encoding="utf-8"?>
<p:tagLst xmlns:p="http://schemas.openxmlformats.org/presentationml/2006/main">
  <p:tag name="KSO_WM_BEAUTIFY_FLAG" val=""/>
  <p:tag name="KSO_WM_UNIT_PLACING_PICTURE_USER_VIEWPORT" val="{&quot;height&quot;:7525,&quot;width&quot;:9118}"/>
</p:tagLst>
</file>

<file path=ppt/tags/tag57.xml><?xml version="1.0" encoding="utf-8"?>
<p:tagLst xmlns:p="http://schemas.openxmlformats.org/presentationml/2006/main">
  <p:tag name="KSO_WM_BEAUTIFY_FLAG" val=""/>
  <p:tag name="KSO_WM_UNIT_PLACING_PICTURE_USER_VIEWPORT" val="{&quot;height&quot;:7525,&quot;width&quot;:9118}"/>
</p:tagLst>
</file>

<file path=ppt/tags/tag58.xml><?xml version="1.0" encoding="utf-8"?>
<p:tagLst xmlns:p="http://schemas.openxmlformats.org/presentationml/2006/main">
  <p:tag name="KSO_WM_UNIT_PLACING_PICTURE_USER_VIEWPORT" val="{&quot;height&quot;:6314,&quot;width&quot;:11026}"/>
</p:tagLst>
</file>

<file path=ppt/tags/tag59.xml><?xml version="1.0" encoding="utf-8"?>
<p:tagLst xmlns:p="http://schemas.openxmlformats.org/presentationml/2006/main">
  <p:tag name="KSO_WM_BEAUTIFY_FLAG" val=""/>
  <p:tag name="KSO_WM_UNIT_PLACING_PICTURE_USER_VIEWPORT" val="{&quot;height&quot;:7525,&quot;width&quot;:9118}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UNIT_PLACING_PICTURE_USER_VIEWPORT" val="{&quot;height&quot;:14400,&quot;width&quot;:25600}"/>
</p:tagLst>
</file>

<file path=ppt/tags/tag61.xml><?xml version="1.0" encoding="utf-8"?>
<p:tagLst xmlns:p="http://schemas.openxmlformats.org/presentationml/2006/main">
  <p:tag name="KSO_WM_BEAUTIFY_FLAG" val=""/>
  <p:tag name="KSO_WM_UNIT_PLACING_PICTURE_USER_VIEWPORT" val="{&quot;height&quot;:7525,&quot;width&quot;:9118}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  <p:tag name="PICID" val="{a7430a76-ba58-499b-808e-e69cf989f5f0}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DIAGRAM_VIRTUALLY_FRAME" val="{&quot;height&quot;:309.45251968503936,&quot;left&quot;:65.16409448818897,&quot;top&quot;:82.51724409448818,&quot;width&quot;:536.1995275590551}"/>
</p:tagLst>
</file>

<file path=ppt/tags/tag68.xml><?xml version="1.0" encoding="utf-8"?>
<p:tagLst xmlns:p="http://schemas.openxmlformats.org/presentationml/2006/main">
  <p:tag name="KSO_WM_BEAUTIFY_FLAG" val=""/>
  <p:tag name="PICID" val="{1c663691-e0c5-4314-bfa6-91ae02fab6ff}"/>
</p:tagLst>
</file>

<file path=ppt/tags/tag69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1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2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3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4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5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6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7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8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79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.xml><?xml version="1.0" encoding="utf-8"?>
<p:tagLst xmlns:p="http://schemas.openxmlformats.org/presentationml/2006/main">
  <p:tag name="KSO_WM_BEAUTIFY_FLAG" val="#wm#"/>
  <p:tag name="KSO_WM_UNIT_TYPE" val="l_h_i"/>
  <p:tag name="KSO_WM_UNIT_INDEX" val="1_1_1"/>
  <p:tag name="KSO_WM_UNIT_ID" val="diagram19882022_6*l_h_i*1_1_1"/>
  <p:tag name="KSO_WM_TEMPLATE_INDEX" val="19882022"/>
  <p:tag name="KSO_WM_TAG_VERSION" val="2.0"/>
  <p:tag name="KSO_WM_DIAGRAM_GROUP_CODE" val="l1-1"/>
  <p:tag name="KSO_WM_UNIT_SUBTYPE" val="d"/>
  <p:tag name="KSO_WM_DIAGRAM_VIRTUALLY_FRAME" val="{&quot;height&quot;:312.5157753230195,&quot;left&quot;:4.125645875428324,&quot;top&quot;:193.24998970905673,&quot;width&quot;:921.3743541245716}"/>
</p:tagLst>
</file>

<file path=ppt/tags/tag80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1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2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3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4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5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6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7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8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89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9.xml><?xml version="1.0" encoding="utf-8"?>
<p:tagLst xmlns:p="http://schemas.openxmlformats.org/presentationml/2006/main">
  <p:tag name="KSO_WM_BEAUTIFY_FLAG" val="#wm#"/>
  <p:tag name="KSO_WM_UNIT_TYPE" val="l_h_a"/>
  <p:tag name="KSO_WM_UNIT_INDEX" val="1_1_1"/>
  <p:tag name="KSO_WM_UNIT_ID" val="diagram19882022_6*l_h_a*1_1_1"/>
  <p:tag name="KSO_WM_TEMPLATE_INDEX" val="19882022"/>
  <p:tag name="KSO_WM_TAG_VERSION" val="2.0"/>
  <p:tag name="KSO_WM_DIAGRAM_GROUP_CODE" val="l1-1"/>
  <p:tag name="KSO_WM_DIAGRAM_VIRTUALLY_FRAME" val="{&quot;height&quot;:312.5157753230195,&quot;left&quot;:4.125645875428324,&quot;top&quot;:193.24998970905673,&quot;width&quot;:921.3743541245716}"/>
</p:tagLst>
</file>

<file path=ppt/tags/tag90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91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92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93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94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95.xml><?xml version="1.0" encoding="utf-8"?>
<p:tagLst xmlns:p="http://schemas.openxmlformats.org/presentationml/2006/main">
  <p:tag name="KSO_WM_DIAGRAM_VIRTUALLY_FRAME" val="{&quot;height&quot;:482.4,&quot;left&quot;:189.55,&quot;top&quot;:54.6,&quot;width&quot;:742.3}"/>
</p:tagLst>
</file>

<file path=ppt/tags/tag96.xml><?xml version="1.0" encoding="utf-8"?>
<p:tagLst xmlns:p="http://schemas.openxmlformats.org/presentationml/2006/main">
  <p:tag name="KSO_WM_BEAUTIFY_FLAG" val=""/>
  <p:tag name="PICID" val="{1c663691-e0c5-4314-bfa6-91ae02fab6ff}"/>
  <p:tag name="KSO_WM_UNIT_PLACING_PICTURE_USER_VIEWPORT" val="{&quot;height&quot;:5033,&quot;width&quot;:5799}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  <p:tag name="PICID" val="{687e6ef6-3f96-4a71-9b98-fa1b5ec19b45}"/>
</p:tagLst>
</file>

<file path=ppt/tags/tag99.xml><?xml version="1.0" encoding="utf-8"?>
<p:tagLst xmlns:p="http://schemas.openxmlformats.org/presentationml/2006/main">
  <p:tag name="KSO_WM_DIAGRAM_VIRTUALLY_FRAME" val="{&quot;height&quot;:277.4517666438355,&quot;left&quot;:298.4,&quot;top&quot;:36,&quot;width&quot;:535.9743307086613}"/>
</p:tagLst>
</file>

<file path=ppt/theme/theme1.xml><?xml version="1.0" encoding="utf-8"?>
<a:theme xmlns:a="http://schemas.openxmlformats.org/drawingml/2006/main" name="基本版式">
  <a:themeElements>
    <a:clrScheme name="自定义 1">
      <a:dk1>
        <a:sysClr val="windowText" lastClr="000000"/>
      </a:dk1>
      <a:lt1>
        <a:srgbClr val="FFFFFF"/>
      </a:lt1>
      <a:dk2>
        <a:srgbClr val="262626"/>
      </a:dk2>
      <a:lt2>
        <a:srgbClr val="BEBEBE"/>
      </a:lt2>
      <a:accent1>
        <a:srgbClr val="1C3E7E"/>
      </a:accent1>
      <a:accent2>
        <a:srgbClr val="6188CE"/>
      </a:accent2>
      <a:accent3>
        <a:srgbClr val="8F94A3"/>
      </a:accent3>
      <a:accent4>
        <a:srgbClr val="F7AD41"/>
      </a:accent4>
      <a:accent5>
        <a:srgbClr val="232851"/>
      </a:accent5>
      <a:accent6>
        <a:srgbClr val="7CB141"/>
      </a:accent6>
      <a:hlink>
        <a:srgbClr val="0563C1"/>
      </a:hlink>
      <a:folHlink>
        <a:srgbClr val="954F72"/>
      </a:folHlink>
    </a:clrScheme>
    <a:fontScheme name="自定义 1">
      <a:majorFont>
        <a:latin typeface="Roboto"/>
        <a:ea typeface="汉仪雅酷黑 65W"/>
        <a:cs typeface=""/>
      </a:majorFont>
      <a:minorFont>
        <a:latin typeface="Roboto"/>
        <a:ea typeface="思源黑体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Normal"/>
        <a:ea typeface=""/>
        <a:cs typeface=""/>
        <a:font script="Jpan" typeface="游ゴシック"/>
        <a:font script="Hang" typeface="맑은 고딕"/>
        <a:font script="Hans" typeface="思源黑体 Normal"/>
        <a:font script="Hant" typeface="新細明體"/>
        <a:font script="Arab" typeface="Roboto"/>
        <a:font script="Hebr" typeface="Roboto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Roboto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Norm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boto"/>
        <a:ea typeface=""/>
        <a:cs typeface=""/>
        <a:font script="Jpan" typeface="ＭＳ Ｐゴシック"/>
        <a:font script="Hang" typeface="맑은 고딕"/>
        <a:font script="Hans" typeface="思源黑体 Normal"/>
        <a:font script="Hant" typeface="新細明體"/>
        <a:font script="Arab" typeface="Roboto"/>
        <a:font script="Hebr" typeface="Roboto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Roboto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zgxODIyNzk1NDMwIiwKCSJHcm91cElkIiA6ICIyMTA1NTM1MDI1IiwKCSJJbWFnZSIgOiAiaVZCT1J3MEtHZ29BQUFBTlNVaEVVZ0FBQldJQUFBTm1DQVlBQUFCd2kvTEhBQUFBQVhOU1IwSUFyczRjNlFBQUlBQkpSRUZVZUp6czNYbDRWTlhoLy9IUHVUUFp5RUlTVURZcDBTSkt3R1R1UkJRVnQ2OWFXN1ZXcUx0STY3N1V0Yld0V3JYV2I3V2J1OVlWOVllNFZ2M1d2VmFydGlqaXhrd1NGa0dqb2dLeVJCWUpXV2Z1K2YyUlRKckp6Q1FUSUViQysvVThQSmw3dG50dTRrT2JEK2VlSXdF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dCem1iNmVBQUFBQUlDdDN3NWp4b3p3T3dOMjd1dDVBRnNicTBpemFmUXZYTEtrY2wxZnp3VUEwTHNJWWdFQUFBQnNsaEdqeTNiSThEbDN5N0hCdnA0THNOV3hKaXBySDJyZXNQcWE1Y3VYMS9mMWRBQUF2Y2ZmMXhNQUFBQUFzSFhMa0hhUVVhbVJHWnFUa3lPLzM5ZlhVd0syQ2sxTnpXcHVicGFWQXQ2QUFibVNDR0lCb0I4amlBVUFBQUN3UldUNC9Uci9uRE1WS0J2ZjExTUJ0Z3IvOTh4emV2THZ6L2IxTkFBQTN4Q0NXQUFBQUFCYmhIRWNqZDFsWjAzY1kvZStuZ3F3VlhodmJxaXZwd0FBK0FZNWZUMEJBQUFBQUFBQUFPanZDR0lCQUFBQUFBQUFvSmNSeEFJQUFBQUFBQUJBTHlPSUJRQUFBQUFBQUlCZVJoQUxBQUFBQUFBQUFMMk1JQllBQUFBQUFBQUFlaGxCTEFBQUFBQUFBQUQwTW9KWUFBQUFBQUFBQU9obEJMRUFBQUFBQUFBQTBNc0lZZ0VBQUFBQUFBQ2dseEhFQWdBQUFBQUFBRUF2STRnRkFBQUFBQUFBZ0Y1R0VBc0FBQUFBQUFBQXZZd2dGZ0FBQUFBQUFBQjZHVUVzQUFBQUFBQUFBUFF5Z2xnQUFBQUFBQUFBNkdVRXNRQUFBQUFBQUFEUXl3aGlBUUFBQUFBQUFLQ1hFY1FDQUFBQUFBQUFRQzhqaUFVQUFBQUFBQUNBWGtZUUN3QUFBQUFBQUFDOWpDQVdBQUFBQUFBQUFIb1pRU3dBQUFBQUFBQUE5REtDV0FBQUFBQUFBQURvWlFTeEFBQUFBQUFBQU5ETENHSUJBQUFBQUFBQW9KY1J4QUlBQUFBQUFBQkFMeU9JQlFBQUFBQUFBSUJlUmhBTEFBQUFBQUFBQUwyTUlCWUFBQUFBQUFBQWVobEJMQUFBQUFBQUFBRDBNb0pZQUFBQUFBQUFBT2hsQkxFQUFBQUFBQUFBME1zSVlnRUFBQUFBQUFDZ2wvbjdlZ0lBQUFBQThHMndlUEZpZmZqaGh5b3BLZEdvVWFOVVVGRFExMVBhNm5tZXAzWHIxbW5ObWpVYU1XS0Vjbkp5dW13L2MrWk1MVjY4V0ZPbVRGRXdHRXpySHJXMXRmcm9vNC9pL2h4MjJHR2FObTNhbG5nRUFBQzJHSUpZQUFBQUFQMWFKQkxScWxXcnRHTEZDaTFmdmx6TGx5L1hGMTk4SWRkMU5XWEtsUFoyVHozMWxKNTY2cW4yNjhMQ1F0MTMzMzBxS1NuWnJQdGJheFdOUmhXSlJGTCthV2xwU1ZuZTJOaW94c1pHTlRVMXRYK05mZTU4SGZ2NnZlOTlUeWVlZU9KbXpidWxwVVZOVFUxcWJtNVdjM056KzMwMmJ0eW91cnE2OWoreDY0MGJOMnJkdW5WYXUzYXQxcXhabzYrKytrcnIxNitYdFZhU2RQMzExK3ZBQXc5TWViOUlKS0pISG5sRXExYXQwai8rOFErTkdqVktreWRQMXVUSms1V1hsNWV5M3hWWFhLSDMzbnN2cm16bXpKazY3cmpqbEpXVnRWbmZBd0FBdGlTQ1dBQUFBQUJiUFd1dG5udnVPZFhXMW1yMTZ0VmF2WHExVnExYXBaVXJWK3Fycjc1cUR3TTdXcmR1WFZ3USsrNjc3OGJWRzJNMGF0U296WjdiTmRkY28yZWZmWGF6eCttSkFRTUdKQVN4bnVmcG1HT09VVU5EZ3p6UGs3VlcxdHE0ejlGb3REMkEzZEkrL1BERExvUFkxMTU3VGF0V3JXcS8vdXl6enpSanhneE5uank1eTNHblRwMmFFTVN1V2JOR3p6MzNuSTQrK3VqTm16UUFBRnNRUVN3QUFBQ0FyWjR4UmpmZGRKTysvdnJydFBzc1dyU28vZlBpeFl2MXhSZGZ4Tlh2dSsrK01zWnM5dHpHalJ2M2pRZXhIM3p3UVVLWjR6akt6OC9Ya2lWTHZ0RzV4SHo0NFlkZDFqLzg4TU1KWmVlZWU2N3k4dkxhVitRbVUxWldwaDEyMkVGTGx5Nk5LNTg1YzZhKzk3M3ZkZmt6Tk1aMHVkb1dBSUF0aVNBV0FBQUFRTDh3WXNTSUhnV3hhOWFzMGVyVnE3WGRkdHZwK2VlZlQ2amZmdnZ0OWY3NzcvZG9Eams1T1JvM2JseGNXZWZycnZqOWZ2bDh2b1RRc2JDd1VFT0dERkZtWnFZeU1qS1VrWkhSN2VmR3hrWmxaMmZIalROMjdGak5temV2UjgrMHFSekgwY0NCQTFWVVZLVGk0bUlOSHo0OFpkczVjK1pvL3Z6NWNXVTc3N3l6ampycUtFblNrMDgrcVJ0dXVLRkg5MSs2ZEdtWEszQWxhZURBZ1hydHRkZDZOQzRBQUp1S0lCWUFBQUJBdnpCczJMQ2tLMEU3R2pSb2tJWVBIOTcreDFxcnhzWkd2ZmppaXdsdHAwK2ZydW5UcC9kb0RqdnR0Sk9lZU9LSnVMSXhZOGJvLy83di8rVHorZVQzKzl2RDFzNWZmVDZmcE5iRHB3NDk5TkM0TVk0NDRnaGRmUEhGUFpwTE1wdTcxVUpXVnBiMjJHTVBGUlFVS0Q4L1gvbjUrU29vS0ZCZVhwNEtDZ3BVVUZDZ3dzSkNGUlVWYWVEQWdYSWNKNjF4Nzc3NzdvU3lTeTY1Sk8zK1d6dGpiRTVoVmxadys3S3lkY1lZMjFwbWJNZlBMUzB0Q1dVZHY3YTB0S1NzY3h6SHRyUzBKTlFsYXhlN2JtNXVUbG5YMU5RVVYrWTRqdTNZcnI2K1BxNTl4M2FTVkY5ZjMzNGRLL1A1Zk8xbHNjK3hyK3ZYcjIrL2pwWDUvWDRyU2JXMXRlMzlZbVd4cjVtWm1YYmh3b1d4ZlVrNmZvMXUwZzhLQURZVFFTd0FBQUNBZm1IczJMRmF1M2F0Qmc4ZXJNR0RCMnZac21XYU5XdFdlMzEyZHJaZWZ2bmxoSDZQUFBLSTFxMWJ0MFhuRW9sRXVnMkZVMW0vZm4xQ1dXMXQ3U2F2Wk0zTHk5T09PKzRvU1Ryd3dBTzEvZmJiS3lNalExbFpXZTFmTXpNemxabVpxUTgvL0ZDMzNIS0xsaTlmbmpET3BFbVQ5S3RmL1VvalJvem84bjRmZlBDQlhuamhCVTJkT2pXdCtiM3h4aHNKejNid3dRZHI5OTEzVC9NSnQzNDVHYzUzc255K2U5UWhJSXdGbTIxc1JrWkcrMmRKc1gyUDI5dGtaR1RZVkgwbEtUTXpNMlhmanVYR0dHdXRWZHY5RXRwSVVsWldWdEx5MkgxemMzTlQ5clhXMnZ6OC9JVHlaT1BFNWxsUVVOQ3hlMXo3SVVPR2RCNG43dm1Ed2FCTjB0bFRvbnBqekcyaFVPaWxKSFVBc0VVUXhBSUFBQURvRjA0OTlWU2RldXFwN2RkUFB2bGtYQkNiVEhOenMyYk9uTG5GNTFKWFY2ZWYvdlNuVzJ5OGwxNTZTUys5dEduNTBJUUpFM1RYWFhkSmFnMnQyb0tyT0xXMXRicnp6anYxekRQUEpCeHNObVRJRVAzeWw3L3M5algveHNaRzNYbm5uWHJra1Vma2VaNGlrVWkzMzROSUpLSWJiN3d4cnF5Z29FQy8vT1V2NDhyOGZuL0NOZ3V4L3BGSUpLN001L09wUTJqWnBaeWNuTFRhOVRaSDhodGpCcWZUMWxyYjdjYkZuWDZHbTdMUmNaZDlrdXk3bS9ZOTJ2cjJhRTdwUEhPNjdVMFhtd1o3bmxjZ2lTQVdRSzhoaUFVQUFBQzJRYnZzc2t0K1ZsYldxT3JxNmtXU0l0MTI2S2RtenB5cFZhdFd4WlhGVm9tbW83NitYcDczMzhWMVc5dXI5RjkvL2JVZWZ2aGhQZlRRUTJwc2JJeXJ5OG5KMFU5KzhoT2RmUExKU1VQUWp0NTY2eTFkZDkxMSt2TExMOXZMYnJ2dE5oVVdGcmJ2ODVyTVk0ODlwczgvL3p5dTdKSkxMdEhnd2EyWjVFTVBQYVRNekV4Tm1USkZ4eDU3YkZ5N1NDU2lxVk9uNnFPUFBvb3J2L0hHR3pWcDBxUzRNbXV0b3RHby9QNXY1Ni9BOWMzMk02dklMek1jSjdiSnNiSFdHbXV0OGZ2OWluMVdXNEFaKyt3NGp1bmN2dU8xeitmcjJGNGQrOFRHNk55bjg1Z2Q3K256K1JMYWQ2eHY2NXQwL0ZoZHF1dk9uOVdhbWNaZGQ2eHZxMHM2bHc1MWNYT3oxanFTZkoyLy85YmFjY2FZUXh6SEdaRHM1d01BVzhxMzgzK0ZBQUFBQVBTcW5KeWNRWTdqM0JzSUJNWkpldFJhTzlOeG5NVWJObXo0dXFhbUp2bng5UDNNNnRXcmRmLzk5eWVVMzNycnJkcGpqejNTR3VQUVF3OVZiVzF0Ky9WT08rM1Uvcm03OExJcm5VUFIyTjZ5bXlMWlBGYXNXS0cvL2UxdmV2TEpKN1Z4NDhhNE9wL1BwNk9PT2twbm5YV1dCZzBhSktrMTlHeHNiRlI5ZmIzcTYrdlYwTkNnaG9ZRzFkZlg2OFVYWDlRLy8vblBwUGUrOXRwck5Yanc0SVJnVkpLV0xWdld2bEkzWnRLa1NUcjg4TU1sU1o5OTlwbHV2LzEydGJTMDZPR0hIOVk1NTV5alF3ODl0SDAxNWlPUFBKSVF3aDU5OU5FSjl3cUh3N3JoaGh0VVhsNmVzTkwyMjhLVDZyNnFyMzkxUlUzTjZyNmV5N1lvR0F5ZUl1a1FiZHJxWVFCSUcwRXNBQUFBc0ExekhDZGYwcG5XMmxNa2ZaaWZueitudkx6OExXdnRlOVhWMWZPNzYvOXRzVzdkdXZZQUx5WWFqVCtQcDdHeFVmdnNzMDljZlV0TFMxeWJDUk1tdElldzF0cUUvVnF6c3JMYVgyZi8rT09QNDBMWVdIOUpLaXdzMU96WnN6ZnBXWklkMW5YODhjZHZrY082cE5aNW4zRENDUW5mbjVpQ2dnS0ZRaUZObXphdFBXenQvSDFLUjBGQmdYNzYwNThtM2V2VldxdXJyNzVhRFEwTjdXVlpXVms2L2ZUVDljVVhYNmkrdmw0MzNYUlQrMzJYTGwycWE2NjVSbVZsWlJvK2ZMaVdMMSt1ZSs2NUoyN01VYU5HeFgyUFZxMWFwYi84NVM5NjdiWFhKTFh1WGJ2NzdydDN1OFVDQUFDOWhTQVdBQUFBMk1hMTdTZVpZWXdaWjYwdGRSem5lRW0xcnVzdWx2VE1oZzBibnF6WkNsYnFkVjVGMmwyYjdPeHNlWjRYRjBpZWQ5NTU3Wi9YcjErdmd3NDZLSzcvQ1NlY29Fc3V1VVNTOU00Nzd5U01Id3RpTzF1K2ZMazJiTmpRN2Z4aTkrMXM3ZHExV3J4NGNWcjlKV25reUpFYU1DRDVXOVk3N3Jpajh2UHpVeDVRdG5idFdxMWR1emJ0ZTNXV2s1T2pFMDg4VWRPbVRWTmVYbDdTTnZQbnoxY29GSW9yYTJwcTZuSlAyYlBQUGx2RGh3OVhKQkxSNVpkZkhoZmlabVJrNk5wcnI0MWIvWnVWbGFYcTZ1cTRNWDczdTk5cDdOaXhHanAwNktZOEdnQUFtNFVnRmdBQUFOczZVMUpTa3Q2R29QMkk1M2xaeGhqSEdDTmpqS3kxc1VEV1NNcVRsR2VNS1pGMGFFRkJ3UjJ1Nno3cGVkNE1TZUVOR3piVWVaN1h0R1RKa2laMU9xMThheko0OEdEOTVDYy8wYlhYWGl0Sm1qeDVzc2FQSDU5Mi8zZmZmVGZ1ZXNpUUlSbzVjbVRTdGpmZGRGUDd5c3hOOGNJTEwraUZGMTVJdS8zZGQ5K2RkQ1dxMUxxUDdhUkprL1Q4ODg5djhueVN5YzdPMXBRcFUzVEtLYWVvdUxpNHk3Wmp4NDVWWGw2ZTZ1cnEwaHA3N05peE91bWtreVJKZi8zclh6VnYzcnk0K3NzdnYxeGp4NDZOS3hzNGNLQ3V1dW9xWFhEQkJlMWxHelpzMEpWWFhxbTc3NzU3cTl2UEZ3Q3c5U09JQlFBQXdEYXJyS3dzMStmelRUUEdwTGNoYUQ5aXJjMlR0R1BzT3JidlpzZlQxanQrTnNZYzdmUDVqcmJXTGhzNGNPQmlTY3VLaW9vZXJLK3ZmNmNwK1J2dVc0VXBVNmFvcHFaR3I3NzZxaTY2NktJZTlhMnJxNVBQNTJ0ZlVadHFOZXkzMFFFSEhKQTBpTTNPemxaaFlhR0tpb3FVbjUrdi9QeDhMVml3UUN0V3JFZzVWbDVlbm80OTlsaWRkTkpKV3JKa2lRb0xDN3U5djkvdjE3Nzc3cXQvL09NZmFiWDk3VzkvSzUvUHB5ZWVlRUlQUHZoZ1hQM3h4eCt2STQ4OE1tbmZmZmJaUjVNblQ5YmYvLzczOXJKUUtLUVpNMmJvbEZOTzZmYmVBQUJzU1FTeEFBQUEyR1k1anJPenBJc2tqZW5ydVh6VC9uc1llZXJ5WktHc01XYUVwQkhXV2hsakRzbk56VjJXMFJ5cHJJL1lQdjNkSWlzclM4Y2VlMnhjMmR0dnY2M1BQLys4L2RydjkydktsQ250MTBWRlJaS2tuLy84NS9yQkQzNlE4alg2VktaUG42N0d4a1l0WHJ4WUN4WXMwSzY3N3BwMjM4ek1USldYbHlldGkwUWlDb2ZEY1dWRGh3NU51ZHAyL2ZyMSt2REREOU9mdUtTSkV5ZnF2UFBPMDdCaHd6Umt5QkJ0dDkxMkdqeDRjTnlyL2YvNXozOTA3NzMzcGd4aEN3c0xkZEpKSituWVk0L1ZnQUVEZE1jZGQraUJCeDdRZ1FjZXFHdXZ2VlpaV1Ywdk5EL3d3QVBqZ3RpQ2dnSkZvOUdFdzhOT09lVVU3Ynp6em5yMDBVZDF3dzAzeE5VRmcwR2RjODQ1V3JObVRmc0JZZzBORGFxcnE5UEdqUnRWWDErdlljT0d0YS82anJucnJyczBhZElrN2J6enptbC96d0FBMkZ3RXNRQUFBTmhtZVo2WDdmUDVNaVZGcmJWdlNrcTk3Sytmc2RibUdtUDJNc1lNMnBUK3hwZ1dhMjJXcEFMSGNYSk1INy9sblpPVG8xLy8rdGZ0MTVGSVJJY2RkbGhjRzcvZkg5ZW1ZN25qT0dwb2FHZy9pQ3RkMmRuWkdqNThlTXBRTlpYaTRtTGRkZGRkU2V1U0hkWjE4TUVIcHp5czY2MjMzdEw1NTUvZm8vdm41T1FrWFJFYWpVYjF5aXV2YU1hTUdTbkQzZTkrOTdzNi92ampkZmpoaHlzckswdGZmLzIxTHJqZ0FzMlpNMGVTOVBycnIrdTg4ODdUelRmZnJOemMzSlJ6MkdlZmZYVHZ2ZmRxK1BEaEdqeDRzT3JyNjNYTU1jZkVCYkU3N2JTVFRqdnRORDMvL1BPNi92cnJFOFlJaFVMYWYvLzllL1RzVXV0L0gxZGVlYVVlZXVnaCtmMzhXZ3dBK0did3Z6Z0FBQUNBMUdLTStXTW9GSHFwcnlmeVRRa0VBaVhHbUVjbHhRV3hIVmNOZHRSaHBlekgxdHIzcmJWenJMVnpHeHNicTVxaVdlUGtkL2IrTnYxeThjWWJiK2lycjc2S0s0dEVJbHErZkxtR0R4OGVWeDZOUm5YdXVlZXF1YmxaRXlaTTBINzc3YWNERHp4UVBwOHY2ZGd0TFMxNjk5MTM5ZWFiYitxdHQ5N1NpaFVyOUs5Ly9VdjUrZmxwejYrdXJrN1RwMDlQV2xkZlg1OVFObS9ldkpUdE82NzYzVlFORFExNjVwbG45TkJERCtuTEw3OU1xRGZHYU5La1NUcnh4Qk8xeHg3eE8za3NYTGhRYytmT2pTc0xoVUk2Kyt5emRkdHR0NlhjcWlBN08xdkJZTEQ5K2c5LytJTnFhMnZici8xK3Y2NjU1aHBsWkdSb3pKZ3R2Mmo5bzQ4KzB2MzMzNjh6enp4emk0OE5BRUF5MzZiL3J3UUFBQUNnanlRTFlEdHRVL0NjcEVlTk1lK3RYNzkrOVNlZmZQSzEyZzdxS2hsZDlrMU5NMjFQUHZsa1Fsa2tFdEV4eHh5ajg4OC9YOGNkZDF6NzgxVlhWN2NmR2pWNzltek5uajFieGNYRmNTRmhSM1YxZFhFSFFFblNyRm16ZFBqaGg2Yzl2N3E2T3QxNTU1MXB0NitxcWxKVlZWWGE3ZE8xZE9sU1BmNzQ0M3IyMldlVEhweFZWRlNrSTQ0NFFqLys4WTlUYm8wd2NlSkUzWDc3N2JyNDRvdmpWck11WExoUVo1OTl0dTY4ODg3MmJTQlNlZmJaWi9YeXl5L0hsWjEyMm1udEIzQ05HVE5HUTRZTTBjcVZLM3Y2aUYyNjc3NzdkUERCQjJ1bm5YYmFvdU1DQUpBTVFTd0FBQUN3amV1dy82dXN0ZFlZMDJTdDNXQ3QvZGp6dkNlc3RROVZWMWV2NnVOcHBtM1Jva1Y2KysyM2s5WTFOamJxTDMvNWkxNTU1UlZkZGRWVkdqVnFsTjU2NjYyNE5uNi9YM3Zzc1ljaWtValNNWXFLaWpSMjdGaDk4TUVIN1dXdnYvNTZqNExZdmhTSlJEUnIxaXo5L2U5LzE1dzVjeEpDZUdPTTl0eHpUMDJlUEZrSEhIQkEzS3Y3MFdoVTlmWDFxcXVyUy9oenlDR0g2T21ubjQ0YjY2T1BQdElaWjV5aHUrNjZTNE1IRDA0Nm4wOC8vVlIvK3RPZjRzckdqaDJyVTA4OU5hNXMwcVJKZXVxcHAxSStWMGxKaVVhT0hLbWlvaUs5OGNZYldydDJiWHZkK1BIamRjRUZGMmp1M0xtNisrNjcyOHUvLy8zdmR4c1NBd0N3cFJERUFnQUFBTnU0dHBXaExkYmFEeVhOa2ZSV0pCSjVmOTY4ZWZQNmRtYWI1djc3NysrMlRXVmxwWTQvL25qZGRkZGRldTIxMStMcXlzdkxsWmVYcDNYcjFxWHN2OWRlZThVRnNYUG16RkZUVTFPM0IxVEZEQjA2VkU4ODhVVFN1alZyMXVoSFAvcFJYTm54eHgrdm4vM3NaMG5idi9QT083cmtra3ZTdW04MEd0V1JSeDZaY21XcHorZFRSVVdGOHZMeTlQVFRUK3VoaHg3U2hnMGJ0SEhqUnRYVjFhbWhvU0d0KzNUMDZhZWY2b3d6enRBOTk5eWo3YmJiTHE1dXc0WU51dmppaTlYWTJOaGVscG1acWQvLy92Y0plN2NlZnZqaHlzek1WRWxKaVhKeWNuVFZWVmZGMVo5Ly92azY0SUFESkVsVHAwNk5DMklMQ3d0VlVWR2hRQ0NnVjE5OVZjWVkvZnJYdjVicnVqMStIZ0FBTmhWQkxBQUFBTEFOczladWxQU1V0Zlp4WTh5Q2FEUmFXMTFkdmJIYmp0OVM4K2JOMDZ1dnZwcFcyL3o4ZkdWbVptckpraVZ4NVpNbVRlcTI3NTU3N2hrWCtEWTJOdXE5OTk1THEyL01nQUVEa3BZbjJ5UFc3L2VuYko5dStDdTFCcTBqUjQ1TUdjUkdvMUc5Kys2N2FZK1hyczgvLzF4bm5ubG1YQmpiM055c1N5NjVSRjk4OFVWYzI3MzMzbHR6NTg3VkN5KzhvSlVyVjJybHlwVTY4c2dqZGZqaGg3Y2ZpdmJKSjU4azNDT2RnOVo4UHA5dXVlVVdiYmZkZGluM0FBWUFvTGNReEFJQUFBRGJvTHE2dWpWNWVYbm5WRlpXTHBEVTB0ZnoyUktzdGJyKyt1dFQxdnY5Zm4zbk85OXBEL0ZPUGZYVWhHMEpKR21mZmZicDlsNWxaV1hLeXNwU1UxTlRlOWtiYjd5UmRoQzdZc1dLdE80VDg5aGpqeVhkOTFhU1BNOUxleHlwTmVoOC8vMzNlOVJuUy9qODg4OTErdW1uNjVGSEhsRnVicTVtelpxVmRCNy8vdmUvOWU5Ly96dXU3S2lqam9xNzdud1FteVFOSERnd3JYa01IVHEwQjdNR0FHRExJWWdGQUFBQXRrRTFOVFZmUzZyczYzbHNTWTgrK3FqbXo1K2ZzdDd2OSt2KysrL1h4UmRmckdYTGxtbktsQ2s2OGNRVDQ5b01IVHBVMy8zdWQ3dTlWMlptcHNyTHkrTldqNzc1NXBzOW1tL0gxL0c3RTRsRVV1NVoyMU43N2JXWGJyMzExaTdiWkdabUtpOHZUM2w1ZWNyTnpkV1NKVXNTdGlVNDdiVFRsSjJkclp5Y0hHVm5aeWQ4WHJseXBhNjY2cXE0ZVUrWk1rVzV1Ym1TbFBJd3RHUUtDd3ZqcnBjdFc1YlFKdFVldEFBQWZGc1F4QUlBQUFEWTZuM3l5U2U2N2JiYjRzcDhQcCtpMFdoY1dYNSt2dTY0NHc1OThNRUgrdmpqai9YcHA1L0cxZSszMzM1cDMzUENoQWx4UWV5S0ZTdjA4Y2NmSncxeU16SXlsSkdSa2ZiWUxTM3hpNVFkeCtuUnEvU080NlNzR3pObWpJNDg4a2psNStkcnlKQWhHalJva0FZTkdxU2lvaUlWRkJSbzRNQ0JDZHNkVEowNk5XNVBYTWR4ZE82NTV5YU12V0hEQnVYbjU3ZGZOemMzNitxcnI1WWtYWHJwcFRybW1HUGE2NHFMaTdYcnJydHEwYUpGM1Q1UDUvMWlPODVGYXYzK0RobzBxTnR4QUFEb1N3U3hBQUFBQUxaNjY5ZXZWM056YzF6WklZY2NvcGRlZWltaGJXdzE2dzAzM0pCUTk0TWYvQ0R0ZXlZNzZHbjI3TmxKZzlqcnJyc3U3WEZyYTJ0MTZLR0h4cFdkZU9LSnV2amlpOU1lb3p1Ly9lMXYyejlIbzFIZGV1dXQyblBQUFRWNjlPaE5Idk9MTDc3UTZhZWZyajMyMkVPWFhucXBjbk56OWNNZi9sQ3JWcTNTa0NGRGRNUVJSeVQwMld1dnZmVDU1NS9yTzkvNWpvWU5HNlpodzRacDhPREJLaW9xVWxGUmtmTHk4cFNmbjYrUkkwZkc5WHZ2dmZmaXJrZU5HaFU3ZEs1YlR6enhoRmF2WHExamp6MldWYlFBZ0c4VVFTd0FBQUNBclY1NWVibUtpNHUxWnMwYVNhMTd1THF1bXpTSWxWcFhuTDc0NG90eFpTTkdqRkJaV1ZuYTl4dzNicHd5TXpQakF1QzMzbnBMMDZaTmkydTNkdTNhaEpXNVhWbTdkbTFDV1dOam8ycHJhOU1lUTJvOXZDcTJEVUFxRFEwTnV1eXl5L1RHRzIvbzBVY2YxUlZYWEtFamp6eXlSL2VSV2xjRG4zMzIyYXF0cmRXTEw3Nm9xcW9xL2ZHUGYxUnBhYWxPTysyMGxQM09QdnRzblhmZWVUMjYxd2NmZktEUFB2c3NybXpYWFhkTnUvOW5uMzJtUng5OVZETm16TkRlZSsrdFk0NDVSbnZ2dlhlUDVnQUF3S1lnaUFVQUFBQ3cxWE1jUjVNbVRkS3p6ejRyU1RycnJMTzBkT25TbE8xZmYvMTFyVnUzTHE2c0o2dGhwZGFWdGVQR2pWTTRIRzR2QzRmRGFtaG9VRTVPVG52WkNTZWNvTldyVi9kbzdNNmVmUExKbElkMXBUSjE2dFF1VjlHdVhyMWFGMTU0b1JZdlhpeXBkV1hzNzM3M082MVlzVUpubm5sbTJ2ZFp0MjZkempyckxLMVlzYUs5Yk5teVpUcmxsRk4wMFVVWDZZUVRUa2padC9PV0F6SFJhRlJmZmZXVlZxNWNxUysvL0ZJclY2N1V5U2VmTEVsNjRJRUhFdHBYVkZTa1BkL1lRVitSU0VTelpzMlN6K2NqaUFVQWZDTUlZZ0VBQUFEMEMvdnR0NStlZmZaWlRaZ3dRUk1uVHV3eXVIenJyYmNTeWc0NzdMQWUzek1RQ01RRnNaRklSTys5OTE2UDlwcnRDd3NXTE5BbGwxeWlWYXRXSmRROS92amordUVQZjZoaHc0YWxOZGJBZ1FOMTJHR0g2WjU3N29rcmowUWl1djc2NnpWdjNqeGRkZFZWeXM3T2pxdWZOV3VXYW10cnRYYnRXdFhXMW1yMTZ0VmF2WHExVnExYXBkcmFXbm1lMTk3VzcvZnI1Sk5QMXF4WnMvVHFxNi9HaldPTTBhUkprOUo5OUlSblR2YzVBUURZWEFTeEFBQUFBUHFGUGZiWVExbFpXZnJGTDM3UmJkdXJycnBLZSsrOXQ2WlBuNjZQUC81WXBhV2xHalZxVkkvdldWNWVIbmM5WnN3WVpXWm14cFdOR0RFaTRmQ3Jya1NqVVgzNTVaZHhaWGw1ZVNvc0xPelIzSksxajBRaW1qNTl1dTYvLy82azJ5V01IRGxTdDk5K2U0L0NTV09NempyckxPMnl5eTY2OHNvclZWOWZIMWYvejMvK1V4OS8vTEZ1dU9FRzdiREREdTNsdi8vOTc5dFhwM1luT3p0Yjc3Ly92aTYvL1BLRXVrbVRKcW00dUxqTC9ySHRJNkxSYU1JQmJaMzNud1VBb0xjUXhBSUFBQURvRjNKemMzWGRkZGRwNTUxMzdyYXQ0emo2M3ZlK3A0TVBQbGd2dmZTU2ZENWZRcHVWSzFjbWxIVStFS3FzckV6YmI3Kzl2di85Nyt2d3d3OVBldGpWZmZmZDE0T25TSDVZMTFGSEhiWFpoM1Y5OHNrbnV2TEtLN1ZvMGFLazlidnR0cHR1dnZubWhBQzNwYVVsSVJoTzVvQUREdENERHo2b24vLzg1L3I4ODgvajZtcHFhalJ0MmpUOTZVOS8wb1FKRXlSSlJVVkZhUWV4RFEwTk92ZmNjNU9HeDhuMm9PMzhjNnFzck5TTUdUTzBhTkVpclYrL1BxNnVKL3ZMQWdDd09RaGlBUUFBQVBRYkJ4eHdRSS9hTzQ3VHZpWEJEVGZjb096c2JPWGw1Y2xhcStlZmZ6NmhmZWZWcmdNSER0U0xMNzZZRVB4OS9mWFhldlBOTjNzNCsxWjFkWFVKWlo5KyttbkM0V0xwR2p4NHNISnljblRHR1dlb3BhVWxhWnY5OTk5ZjExMTNuV2JNbUtGUFAvMVVPVGs1eXM3T1ZuTnpzK2JQbjUrd24yNHFPKzY0bzJiT25LbExMNzFVYytiTWlhdGJ2MzY5emp2dlBEMysrT01xS1NsUlVWRlIycytRNnJDejQ0NDdUcnZ0dGx0Q2VWNWVYdHgxYzNPemJyMzExb1IyT1RrNTJtV1hYZEtlQndBQW00TWdGZ0FBQUFBa2hVS2hsS3RGWTRZTUdaSlExam1FbGFRdnYveFNWMTU1NVJhYjIrelpzelY3OXV4TjZqdGh3Z1RkZWVlZE91aWdnL1RTU3kvRjFUbU9vN1BQUGx1bm5IS0tITWRSSkJMUks2KzgwdTJZblFQcGp2THk4blRMTGJmb3ozLytjOEkrdmVlZmY3NUtTa29rS1M2SUxTd3MxTWlSSXpWczJEQnR2LzMyR2pKa2lJWU1HYUthbXBxRXZXZGp4b3dab3dzdnZEQnAzZGl4WS9YdXUrOTIreHo3Nzc5L2o3YU5BQUJnY3hERUFnQUFBSUNrMHRMU2JvUFkyR3YxV3h0ampLNisrbXF0WExteS9YQ3hJVU9HNkxycnJsTWdFR2h2VjFaV2x0WjR5YlpnNk1qbjgrbXl5eTdUeUpFamRmUE5OOHRhcTNQT09VZFRwMDV0YjNQcXFhZHEyclJwR2pseVpNSUsxcGlERGpwSWZyOWZkOXh4UjF6NWlCRWpkTnR0dDZVTVVZOCsrbWo5N1c5L1UwTkRROG81NXVibTZzd3p6K3p5T1FBNVlQa1RBQUFnQUVsRVFWUUEySklJWWdFQUFBQkFhbCtwbWNveHh4eWpIWGZjTWEyeHNyS3kwdHFyOXBzUU80d3FJeU5EZi9uTFh6UjE2bFNOR1ROR1YxOTl0UVlPSEJqWE50M25PL1hVVTlOcU4zWHFWTzJ3d3c1YXRHaVJUai85OUxpNmRMOC9wNTEybWhvYUd2VEFBdzlJYXQzTDl2cnJyOWZnd1lOVDloaytmTGp1dnZ0dTNYVFRUYXFxcXBMbmVlMTEyZG5abWpoeG9zNDU1NXhOT3FBTkFJQk5SUkFMQUFBQUFHb05JZjMrMWwrUmZENmZzckt5bEp1YnE1S1NFaDE4OE1INjBZOStsUFpZSlNVbGV1eXh4M3BycXB1c3FLaElEejc0b0FZTkdwUzBmdmp3NGNySXlFaTZsMngrZnI3R2p4K3ZxVk9uYXVMRWlXbmY4NEFERHVqeDNyMmRuWGZlZVdwb2FORGd3WU4xOHNrbnQvK2N1akp1M0RoTm56NWQwV2hVRFEwTnN0Yks1L05wd0lBQm16VVhBQUEyRlVFc0FBQUFnSDdwNktPUDF0RkhINTEyKzczMzNsdnZ2UE5PTDg3bzJ5RlZDQ3UxN2huNzhzc3Z5L004T1k0angzSGs5L3VWbVprcHgzRyt3VmttK3VVdmY3bEovWHcrWDhxdER3QUErQ1lSeEFJQUFBQUEyaFVVRlBUMUZBQUE2SmY2OXA4MEFRQUFBQUFBQUdBYndJcFlBQUFBQUFDd3pZcEVJdEcyZllmZFlEQm9OM080cnlYOUpoUUszU0hKNjY0eGdHMExLMklCQUFBQUFNQTJ5MXI3a2JWMjNSWWFya0RTbnFXbHBTeDhBNUNBdnhnQUFBQUFBTUEyYTk2OGVlK01IajE2MU1DQkE4M21qQk9OUnE5ekhPZGNhNjJ2dWJsNXM4WUMwRDhSeEFJQUFBQUFnRzJaVjFOVDgvWG1EaElJQkpxMnhHUUE5RjlzVFFBQUFBQUFBQUFBdll3Z0ZnQUFBQUFBQUFCNkdVRXNBQUFBQUFBQUFQUXlnbGdBQUFBQUFBQUE2R1VFc1FBQUFBQUFBQURReS94OVBRRUFBQUFBQUlBKzRxdW9xTWpyU1llV2xwWklkWFgxeHQ2YUVJRCtpeUFXQUFBQUFBQnNrOHJLeWdaNW5qZWpKMzBjeC9rL1NmZjIwcFFBOUdNRXNRQUFBQUFBWUp0VVhWMjkyblhkMGNhWTBlbjJpVWFqdituTk9RSG92OWdqRmdBQUFBQUFiS3VzTWVhQjlndHJVLzZSSk0vekZsZFhWNGY2YkxZQXRtb0VzUUFBQUFBQVlKc1ZqVWIvSmVucjJMVXhKdUZQaDdvbittS09BUG9IZ2xnQUFBQUFBTEROc3RZdXNkYSswMFc5akRHeTFtNjAxdjdqbTV3YmdQNkZQV0lCQUFBQUFNQTJxN3E2ZWswd0dIeFAwdjlJOHNXQzF5UnlqVEd6ZzhGZ2QwUGF6TXhNdTZYbkNXRHJ4NHBZQUFBQUFBQ3dMWXRFSXBHM0phM3JYQkhiR3piMnRUdlcybVpKTlFzWEx2UzI1QVFCOUErc2lBVUFBQUFBQU51NnNMWDJLMG1EVXRRM1NmcVZwR2U2Q21VZHg3RjFkWFZySlVXMi9CUUJiTzBJWWdFQUFBQUF3RGF0dXJwNmFTQVFlTjl4bkRIVzJtUXJZQnVzdGYrb3JLejhyQy9tQjZCL1lHc0NBQUFBQUFDd3pUUEdQSlNpWEpMbVZGWldmdlROemdoQWYwTVFDd0FBQUFBQXRubmhjUGdWYSsyS1pIWFJhUFQrYjNvK0FQb2ZnbGdBQUFBQUFJRFdmVjFudEsyQWxkUzZHdFphdTZ5NnV2ckp2cHNXZ1A2Q0lCWUFBQUFBQUVDU3RmWXhTUTJkaXAvdGk3a0E2SDhJWWdFQUFBQUFBQ1ExTmpaK1lhMWRhSXlKclladGx2UlVYODhMUVA5QUVBc0FBQUFBQUNCcDBhSkY2eVhOdHRaYVNUTEdMRERHZk5iSDB3TFFUeERFQWdBQUFBQUF0SXBZYXhjYlk1b2t5Vm83UHhLSmZOblhrd0xRUHhERUFnQUFBQUFBdElsR28yRnI3VmZXMm1iUDh4WlVWMWR2N09zNUFlZ2ZDR0lCQUFBQUFBRGF6SnMzYjQ2a2FrbnJQTTk3c2EvbkE2RC84UGYxQkFBQUFBQUFBTDVOUE05N3duR2NySG56NW4zUTEzTUIwSDhReEFJQUFBRFlJaUtSaU81LzhHRzkrTTkvOWZWVWdLM0N3a1dMK25vS1NHSDkrdldQRmhZV3JwVVU2ZXU1QU9nL0NHSUJBQUFBYkJiUGIxc2NvNmpuZVhwajlweStuZzZ3MVRGU2k4L3Y5L3A2SHZpdkpVdVdORXA2dXEvbkFhQi9JWWdGQUFBQXNGazJORytzR1poVmNJKzFHdHZYY3dHMk5zYllxS3hlWHJaNDBkZDlQUmNBUU84aWlBVUFBQUN3V2RaKzhzbjZ0ZEpOMjIxWG10WFhjd0cyTmhrWk9kN3k1WE9iSkVYN2VpNEFnTjVGRUFzQUFBQmdTMmhadlhwaFMxOVBBZ0FBNE52SzZlc0pBQUFBQUFBQUFFQi9SeEFMQUFBQUFBQUFBTDJNSUJZQUFBQUFBQUFBZWhsQkxBQUFBQUFBQUFEME1nN3JBZ0FBQUFCZ0t4UUlCSFkyeHZ6WWNad241czZkKy9HV0hMdTh2SHlTeitmTERJVkNyMjNKY1VlUEhwMVZVMVBUdENYSC9DYVVsNWNmNlBQNUFrMU5UVE1XTEZpd0psVzdRQ0J3ak9NNCswUWlrZXVxcTZ0WGZaTno3SW5SbzBkbjVlZm52MlNNZVRJVUN2MjFsMi9uQ3dRQytaRklKTjl4bklFWkdSbVJ1WFBuTHVybGV3TGZTZ1N4QUFBQUFBQnNuY1laWS81Z3JaMHZxVDJJYlFzTmY1VE9BTmJhQjhMaGNGWG5jc2R4Zm0rdEhTeHBmS3pNZGQxVHJiVnB2MW5yT002YVVDajBmN0hyOGVQSGo4ek16SHpSZGQySHd1SHduem8wOVplV2xtYW5PMjVPVG80M2QrN2MrbzYzS2lrcHlleXUzNkJCZzZKejU4NXRTVmEzMjI2NzdlVDMrNnVOTVg4UGhVSW5KM21XcTYyMSsyWmxaYjBxS1dVUWE0dzVTTkpaR1JrWmQwbnFNb2d0S3l2YndlZnpYZFRkdkx2eFhEZ2Mvay9ud2wxMjJTVS9PenY3TzhhWVVjYVk3MG9hTFdubnBxYW1veFl1WE5pY241OS9uREhtQUd2dG0rbmVxTHk4M1BYNWZKZFphMzFxelpQOGtqSWtaVXJLTk1aa1dtdXpqVEhaMXRwc1NUbVNjbzB4V1pLVW1kbjZJN0xXaGlSVmJPWnpBMXNsZ2xnQUFBQUFBUG9SWTB5RnBBc2xOVmhydlJSdGZKS3lKYjBwS1NHSVRkSG5uclorYWJIV0xwRFVIc1JtWkdRMFN2SWJZLzdvdW01OU9CeStUWktDd2VEeGttYW1PNjduZWNzazdSQzdkbDEzaWpIbWlUVDZQU1hwYUtrMUJKV2s2dXJxcFcxemN5VGxXbXR6T3ZjTEJBSVRqREg3V1dzZkM0VkMxZW5Pc3pzK24yK29NZVlYMXRwbVNRa0JzVEVtVzVMUFdyc3hTWjBqS2NmenZCV1MvaU5Kd1dEd1VFbTNTQm9tcVNESkxXdXpzckxHU3FveXhsd29xVUhTcmVuT054cU4xanFPTTA1U3M2Um1ZMHl6dGJaSlVyMmtkWkthakRFSHRmMDM5MmhiZVgzYi9PdU5NWFdTTmxwclV3YlpRSDlIRUFzQUFBQUFRRDhVaVVUMnFLNnVucCtzem5YZGc0MHhyMnpDc0E5NG52Zno3aG9aWTU2WFZOaXhMQndPcnk0ckt6dkU3L2UvSmVtV1FDRHdkV1ZsNVl4WXZiWDJNVWtMdWhuNm5DN3E3ckhXdnA2a1BNTVk4MkRIQXAvUDkzYmJ4eDJTdEkvak9NNVZraUxXMnF0aVpTVWxKZGtEQmd4SWxxbjRKYW1scFdWQWFXbHBYdWZLaFFzWE5raUtkaXIrYlRnYy9tUG50c0ZnOEhscjdjSGhjRGhobkdBd09GSFNuSTVsa1Vqa1E1L1B0MTdTQW1QTUY5YmFzeVc5WVl5NTFQTzhqeXNySzllMTlUMVVVdEJhVzJPdHZUQVFDSFQxN0YvR3RpNllQMy8rRjVMR3BXemNPdmJieGhoL0tCUzZzS3Qyd0xhS0lCWUFBQUFBZ0szRURqdnNrRE5reUpCY1NmSThMNy90YTBGRlJjVmdTVnEvZnYyR1RSMjdvcUppMTJnME9sR1NqREZEcmJWNWdVRGdwNUxrT002YmttU3RiWTRGZWwxeFhUZVNyTHk2dW5xcDY3by9sUFNtNHppWGxwU1VQTjZoK3Fsd09QeGtWK01HZzhHanJMVkRrOVY1bnZkZVpXWGxZNTNMUzBwS3NvdUxpeDlNMXFjN3J1dnVMdWtJYSsyZGxaV1ZIOFhLaTRxS0hqUEdwTnord2UvM3ovWDdFeU9YUUNBd3ViS3k4dWxObVV0M3FxdXJQNVcwWit3NkdBeisxRnE3TEJRS3plM1l6bHA3bFRGR3hwalJ4cGpmZERXbXRiWkswbDhEZ2NBaGJWc2NkTWxhdTcweHh1ZTY3dGxwdFAyeXNyTHltZTdhQWYwSlFTd0FBQUFBQUZ1SjdiYmI3a0pyN1I4a3lSZ2pTWEljNTJGcnJTUXBMeS92bEZoYm44ODNwS3lzTEZWb09yaHpnYlgyWU1keGJvdGR0NFYxRDBpUzUzbW5PSTRqWTB4aFJVWEZydDNOMC9POEFhbnF3dUZ3VlNBUStMNjFkc0dTSlVzYWk0dUx1eHV1enhoamJwVDBkVXRMeSs4a0tSZ01ubVd0SFNOcGxyVTIyWUZUaHhwakFwTHVUZllLdmpIbXd5Umx2dzBHZzVjbUdTdlhHT01QQm9NSlAwTnJyUy8yOCsrSlFDQndsREZtYjBrM056WTJYcG1xWFZaVzFwbkdtQnVNTVNGSmNoeG5tclYyY2hxM3lHbjdiL0g2N2hvYVk5NlNSQkNMYlFwQkxBQUFBTFpaUHAvdmEwbHZTeXFPUnFQc1dRZmdXODhZODR5MWRrbmI1UW5HbUNNOXovdXpNU1lzU1o3bnZlTTR6by9iMnY0cjJhck1WS3kxajZ2MTcwUVpZKzZXTk5CYWU3d2tOVFkyZmpwZ3dBQkpPczVhZTF3YTg0enRFWnRVWldYbDdMUW5saVpqek5Ca0liRzF0dHVEdkpKeFhmY0VTZnRLK3RYOCtmTlg3cmJiYmtYVzJ1dU1NVDVyYldrNEhGNmVwRStocElBeDVzWlFLSlFzcUUxbWxyWDJqYzZGeHBpcGtyNXJyVTBXYXU0ZzZheU9CYVdscFpscVBUaXI0eGorMkJZSk9UazVQbXZ0RFpMV056VTEvZS9DaFF2ckpDa1lEQjRoeVlSQ29lZGkzVnpYUFYyU1dscGFicEtrWkFlWUpSTU1CdCtXNUErRlFydW4weDdZMWhERUFnQUFZSnNWRG9jL2NsMzNndWJtWnNmenZMVjlQUjhBNkU0b0ZQcEEwZ2VTRkF3R0w1SWt4M0hlQ0lWQ3o4ZmF4UGI4dE5aZVpveFptbXdjYSswNFkwemNLc3h3T0x4YTBtcEpjbDEzZzZTc2NEajhmcXcrR0F6S1d2c1BZOHdkbmNiS3N0WVdPWTZ6UnEwSE9jbGErL3NPL2ZhMTFoN2U2VjVYU0VxNmZjR21Nc2I4cjdYMmY3ZkVXT1BIang5aWpMblZXbHZUMHRMeW9PdTZ3NDB4bDBzcXR0YWVreXlFM1ZUVzJ0ZFQ3QkU3MFZwYkVnNkhmNStzVHAyQzJPenM3QnNsL2F4VDA1T3lzN05Qa2lUUDg5WVlZNHF0dFpjc1dMQ2cvUjhmcmJWL05NYjRKVDBuU2E3ci90QVlNMWJTQy9QbXpadlhjVERYZGJlVHRIOFh6MUxjdGpYQjBhbmFlSjQzcDZxcWFsbXFlcUEvSTRnRkFBREF0cXlsTFhnQWdLMUthV25wVUd2dEJHT01QTThidXNzdXUrUXZYcnc0Ym4vWWFEVDZmRmVIZFVsSzlqcDhkejd2R1BwS3JhKzdPNDV6cjdYMmtIQTQvSysyNHZZMm51ZnQ2VGpPcnp2MktTa3B1WHJKa2lWYk5JaFY2MEZpczVLVVp6aU9jMDlQQnZMNy9XV1NCaHRqQm1kbVpxNklsVnRyWjRmRDRic2xxYXlzTERjU2lYVGVINkNydzdxYUZ5NWMyTnlUZWZTRTUzbFBPbzVUMHpiUHZMWmcrajFqekNPU1pJejVVdExVY0RoOFN6ZERmV2F0blNIcDdzNFYxdHB4anVNOElhblJXdHY1MERIcHYxc1QvTC9PRmNZWVIxS080empIU09weUwyQ2d2eUtJQlFBQUFBQmdLNU9WbFhWU1c3QWx4M0h1eU0zTm5WWlJVZkg5dVhQbjF2ZjEzRHJ6K1h5M05EUTAzQ1ZKMmRuWk15VWR0WVZ2OFIvUDh3NzArWHlMSGNjcGwvU1E1M20vcUt5c25ORlc3d1FDZ1krc3RXbi93MXR0YmUyYjIyMjMzUitOTVdzOHoxdHJqUG1kV29QWk15VFp0dWY2eXUvM1p5WHJuK3l3cnJadEFTNUowdngzcnV0ZWthUTh1MjExYVYyU09xZHpRV1ZsNWI4bC9WdVNBb0hBU1cxN3lDNE1oVUkzZDJqMmVGdGZ2MUtzU042d1ljT25OVFUxUDAxVzE4SGtjRGo4VXVmQ3JyWW1jRjEzZDJQTWU5Mk1DL1JyQkxFQUFBQUFBR3hsakRFL3NkWXVNTWFNczliZUwra01hKzNUcGFXbFI4VGErUDMrWHdlRHdhK1M5YmZXamt6akh2bXU2MTVqak5rdEZBcjkyRnJyR0dOT2QxMzNwNTNhT1cxZlgzUmQxK3Mwek1kejU4NGRKNmxGa2x6WGpYWnh5TlNQWGRmdDhpQXdhKzB3dFFXaE1XMXZOdnk3YmZ4OWpER0RPblh6MmtMS3RDMWR1clJoNmRLbGwwbFNJQkE0M1JnelhOS3YyN2FHaVBtTHRUWWozVEd0dGNsVzY4b1k4NDYxOXQwa1ZaTWxqWkowVjVLeGhobGpUa3gxTDJQTVNXMGZSN211ZTkvYXRXdC90bVRKa2taSmNsMzNmeVE5N0huZStWVlZWWC9yMk05MTNmdU1NWWVWbHBidUhOdEROc1d6N095NmJtMlNxbHhycmM5MTNXUjd4STVOTlI2d3JTQ0lCUUFBQUFCZ0s5SzJyY0J1a3E2U2RJMHg1bmxyN1VmR21PdXpzN052OXp6dnc3YW1QN2JXZXNhWVhFa1JhMjFUYkF4ampDL0owRTRnRUpqb09NNWthMjI1cEVKanpKWFcycVVWRlJYNTFsb2o2WDFyN2I4NmRqTEdqSkYwaktTL2RUaElySFZBeDBrYUJDZGpqRGsrblhiVzJ2YjlSY2VORzFlY2taRnhaSWN4OW02Nzc0UkFJQkNYK0Jwak5vVEQ0YWZTblk4azdiYmJianM1am5PanBEZERvVkRjb1ZuaGNQaktub3pWV1V0THk4ck16TXhickxYUGhjUGhWenZYQjRQQlhhMjFJOExoY01JcVd0ZDFSMGxhYmEyZDI3bXVvcUxpdTU3bkhkcDJPVXJTZmtWRlJTUDlmdjhQYTJwcW1pUWRiNHpaM25HY0ZaMzdTdnBRMHFuWjJkbS9rUFM3VkhNM3h2dzUyZFlFMXRxY3RvOEp3WGNzc0FlMlpRU3hBQUFBQUFCc1hTNlZGTExXem91dExnMkh3emNFZzhFZG85SG9mY2FZZ3lRcEVvbnNVVjFkUGQ5MTNYOUkyaVVjRG45WGJhdEpnOEhnYUd2dDZkRm85SlBZb01GZzhFNUpaMHFTTVViVzJ0WEdtTk9hbXByK21aT1RNMVNTckxYUFYxWld4aDBlMWJaSDdESFcydjlYV1ZrWkY5TDIwTW1OalkxUGQ5VWdPenQ3bHFUdFk5Y1pHUm5mY1J6bmdTUk5mK1k0OGJtZnRiWkdVdHBCN09qUm83UDhmdi9qMWxvVGpVYW5TZklrbVVBZ01Ncnp2TlhWMWRVTlNySkZRQmRpV3dFWVNiNzU4K2QvcWY5dVZaQ1F6N1FGMzBucnd1SHdzazU5dmJZLzhqenZRbU5NYzF2L1daTG1HbU51TFNnb2VMQ2twT1Fua3FaSStpSWNEci9SZWR3Tkd6YmNXVkJRY0pta2l3T0J3QzJWbFpYclVqd0xXeE1BbTRBZ0ZnQUFBQUNBclVRd0dEeFUwa0dlNTUzUnVTNFVDcDBuU1lGQTRLQ081ZGJhdXh6SGVUb1lEQjRhQ29WZWFtdGJFd3dHUC9INWZNOEVnOEVEUTZGUWphUmFTVzlMZXNCYWU3cWtBYUZRNkxtMk1Zc2R4NUcxTnRrcXlzMWlyWjFucmIzV1dodnU2blY0U1hKZDkxNWpUUHNoV00zTnpUV1ptWmtIeHE2Tk1lY2JZNlpZYTArejFyYUh6STdqUENxcFJ3ZGw1ZWZuUDJDTTJWMVMyTy8zLzlGMTNUSEdtRjBrNVVTajBlOEdBb0ZUSGNmNVRicmpHV08ybXp0M2JtMGdFUGhKaXZBNHFXQXcyTkpkRzJ2dFUrRncrT2p5OHZJUmJmdll6alRHSEd1dFZUZ2N2czExM1RHU1ZoY1hGLzlJVXBHazZlcTB4WU1rMWRUVWZPMjY3aDNHbU1zY3g3bEkwdFhKN3VkNTNpVFhkVHNmUmlacmJYSGJ2clpIZDY0enh1elUvZE1DL1J0QkxBQUF3RllvR0F4ZWJxMjkzRnA3WUdWbFpjTHFrbUF3T0ZxdHYwelBESVZDRjIvcWZVYVBIcDJWbjU5L2l6RW1GQXFGZW5UaWRLeC8yMnVRMnd6WGRmZXkxZzZwcTZ2N3h6ZjU3TUZnOEFocjdTVEhjYTdwZkZpUDY3by9sN1ErSEE3ZnJ5Uy9lQVBZZWxockR6SEdyS2lycTV1Wmw1ZjNnM1Q2VkZaV1B1KzY3bEsxdm1yK3o5MTIyMjNIakl5TU95UWRhb3o1SkJxTmpwUlUwOWpZK0x1RkN4ZitScEpjMXoxUjBvRFlHTWFZc3JhUFh3WUNnWE1keDltK3d5MWkrN3BPQ3dhRGsyS0ZudWQ5V0ZsWitVaFhjeXN0TGMzelBLKzJxcXJxQ2trS0JBSVRQTS83ckxxNmVsV3NUVVZGUlVZa0VobGZWVlVWRG9mRGQzYnMzeGJjdHI4R0h3d0dMNUdrbHBhV0YrYlBuNyt5UTdrMXh2VG83MlJqak52MjBiWFc3bXlNV1d5dGZkb1k4MkZtWnVZWDBXajdtL2tQV0d0WHBSaEd4cGpESlkyUFhYdWU5NEhqT0g5TjFkNWFlNmd4WnJTa3FDU2Z0ZFlhWXo2UmxMQUN0WU93SkRtT2M3VzFOa3ZTemNhWVk5c3J3K0VMSkZuWGRWODJ4c2p6dkpRL2wyZzBlclBQNS91NXBQUEx5c3IrVWwxZHZiRnpHOGR4ZnBGc2F3SkpPZFphU2ZwL1NlclltZ0RiUElKWUFBQ0FyVk9tTVNZM3hSNS9Nc2I0cmJXRHJMWDVtM1dUek13TVk4eFoxdHFuSlBVb2lDMHZMei9RNS9NOVVsNWVmbUpWVmRYcnNmTFJvMGRuWldabXBuMjRTWE56YzB1blFOTmZVbExTN2YrUFhiSmtTWXRhZjRsTkVBZ0VmbUtNK2FzeDV1ZHRBYk1wTFMwZGt1NmNKQ2thalc1Y3ZIanhoczdseHBqZkdtTU96Y3pNSENhcGZlVllNQmljS21saVQrN1JVU1FTdWEyNnVucHhGMDBPTnNaY0tPbDZTZTFCYkdscGFaNHg1bit0dFFzbDNiZXA5d2Z3N2VCNTN0OGN4Nm1wcWFscENnUUM2WGFMU3ZxTk1XYUc2N3AvYXdzR1c2eTFsMjdZc09IbTJOK3hDeGN1VExsaU5CWktlcDVYNWZQNS9tU3RIU3Vwb1VPVGpaS210SVZ3a2pUQWNad1hKYVVNL01hUEh6OHlJeVBqT1VtM1NycS9iYnVFbDN3K1g4TXV1K3d5dHUzdldNZGErNXJQNTZzSUJBS0hWRlpXenU3cVFhMjE0NHd4dFIxRDJMYnlMRW1OWGZYdExCcU5YdGoyOVlQNTgrZC8wYmsrOXYzM1BPL1d5c3JLeWxUanVLNDcxQmpUSHNSV1YxZS9JK21kRkcydk1NYU10dGJPVU9zV0RQOWpqTG5VV251ak1lYnpVQ2owNTFUM0NRYURFNjIxcHhsalhnaUZRZ3VEd1dESGF0djIvVDNZV3Z0ZVYvT3RycTVlNWJydTQ4YVlhWDYvL3d4Sk43Y1BZbTFFMG5wcjdZOVQ3R3ZiMWRZRTVjYVlWM3NhaUFQOUNVRXNBQURBdDlodXUrMjJrOS92UDdOenViVjJVdHYrZmVlNnJudFVrdnBpU1RMR1RIQmQ5NCtkNjhQaDhCWDY3MTUxdmNMbjh6VllhL01keDNuV2RkM3ZoY1BoT1pLVW41Ly9WMlBNYWVtT2s1MmQvYkNrcWJIcllEQjRzNlNmZGRldnVMajQvRkFvZExza2Z5QVEyTUhuODlYTm5UczNkc0p6UnR2aE5abVNWRkZSTWNoYSsyVVBIay9XMmhzay9Tb1FDSHpIODd6NmpxdTNVclEvdU8yVTg0U1ZSZDNJTU1aaytueStweVhGQmJIbDVlVjdPSTR6S0J3T3Y1S3FjMVpXMWhSSkE0d3h5VlluQWRqS1ZGVlZ2U3NwNFlDbTdvVEQ0UWRkMXozZUdITzBwQmNpa2NpcDNmMjkxY20ra3I2b3JxNWU2cnF1SkwwUkRvY1BTTlhZZGQwbHFlb2txYmk0ZUg5cjdVeGpURjQwR2wwYUNBUUtKVDFuakNuMlBPK01Edi9RNVVtNlc2MnYyajlYWGw2K2IxVlYxWUprWXdhRHdYMGxsVmhybit4Y1o0eko3L2ozcnpFbUlWanRyS3FxNnVVdXFrMFhkVDNtdXU1MnhwaTdKVTIyMXQ0WERvZlBEQWFEejFwckZRcUZiZzRHZzRXUy91UzZia0RTaGVGd2VIV1NZWDVzaklsRUlwR0V3NzNhL013WVk2eTF0M1UzSDJQTXJaS21XV3N2bEhTYnBPam8wYU96SE1kcHROWWUzRGJuaExCVlVxNjExcGVpVHRiYTcwdFNTVWxKOXBJbFMzb1VqQVA5QVVFc0FBREF0NWpQNS91T01lYlhxZXFOTVNkM00wUlpoOWRKMjVXVWxGeTlaTW1TWGcxaVE2SFEyNjdySG1XTWVkRmErMkl3R053L0ZBcFZ4K3F0dFg5UWg1V2JTV1FhWTFLZVNPMTUza1hHbUpWSnFzcU5NWmZHTG9MQllJbWtqNnkxY1lGdVJ5dFhydHc0ZVBEZ1gzWW9LblFjNXpmVzJvM0dtR3M4ei9NNjl6SEd2RmRSVVZGc3JmM1VHUE9NcElSQVBCbHI3UTVkSEg2U0lCZ01YaVRwcG1SMWp1T2NZb3c1WFZKT3N2bzJaMGxxOER6djRYVHZDZUJiTCtscS82NEVBb0hESkowamFhNjFkbTlqekJoSmFRV3haV1ZsNHlWVldHdTczR1lnSGNhWTJOc0hMMGhhR28xR0Q2MnFxcHJudXU2TGF0M2k0THJLeXNycEhmdUVRcUdIZ3NIZ1dHUE01WTdqL0xPc3JHeGlkWFgxMGlURG45ZDJqMGM3elQ5WHJmK28xZjRXUXlnVTJxc0gwL2E1cmp2ZUdETlJyVzgyVExUVzN0Smg5ZS9tTUlGQTRFUkpOMG9xOWp6dm9zckt5bHM2TndxRlFsY0hBb0ZseHBqYmpUSGZjMTMzbXFhbXB2czc3cW5iMHRKeVowWkdSbk95dHljQ2dVQmgyNzYvcXpaczJQQzM3aVlWQ29YbXVxNDd4eGl6VnpBWVBDd1VDajFYVUZBd1VsSzNoMjIxSFNEWFpidEJnd2FOWGJKa3lhTHV4Z0w2RzRKWUFBQ0FiN0hLeXNvM1NrdExFN1lYeU1yS3V0d1ljMWswR3YyZmxwYVdoRjkyL0g3L0dML2ZQOWRhTzZPcHFlbTh6dld4VlNpeHZXYTdtNGN4NWlqWGRiczhRQ1haZnJYaGNQaGZydXVlWTR5WmJxMzl1YVNmeHVvY3g3bXh3d3JWQktXbHBYbloyZGtwZzFqSGNWNW9PMXdtVGpBWVhLZldFOFhUdG5UcDBvYWxTNWRlMzJHTVA3YzkwOVhoY1BoNlNhcW9xQmhRVjFmbjY3Z2RRVVZGeGVDZTNHZExNOGFNdE5ZdVVZclZ6ZVhsNWE0eFptOUpVY2R4YWpxOXBwckFXbnQrT0J4K3RNdEdBTDcxWXR2V09JN2pkMTMzQkVtL01zWUVObTdjV0pDZG5YMkk0eml2K1h5K1Z3S0J3T21WbFpYZC9pT056K2M3czIzY0J6ZG5YbTJ2eGs5b0Mrcis0empPY2VGd2VGM2JhL0NIU0hvNEZBcGRrYXh2S0JTNnduWGRYWXd4UC9iNWZNK1hscFpPNmhoQ0JvUEJLWktPdGRiV2hNUGhaenIyTmNhTWtDUnJiYkovdkVzMTE3SFcybWxxRFY1M2p4MFFacTMxakRFTFBjOWJiSXpab2FmZmc0N1RhanQ0N1ZwSlFXdnRCOWJhb3lvcksrZWs2bEJaV1hsdldWbFp0ZC92LzMvR21GdXlzN092Q1FhREQzaWU5NHpQNTVzOWQrN2NUeVFsL2Q5Tm44L1hiSzI5U2xMbjdYNVM4anp2YXAvUFZ4UUtoWjZYcEZBbzlHbHBhZW13cnZwa1oyZS9ZSzMxTlRVMWZiK3JkZ3NYTGt5Mm9oZm85d2hpQVFBQXZ0Mml5VTZRRGdhRHpWTHI2LzlWVlZWMXdXRHd6TWJHeG1jWExseTRRcElxS2lycTIxYnFSTG82Z1RvYWpkWTRqcFB5OEkrMlgrYVBhanNsKysxdTVwcDBsV2M0SEw3UGRkM2w0WEQ0bjkzMC8xWW9MeThmWTYyOVFGSlZaV1hselZMckZoR2U1ODBaTUdEQXM1SVNUaXJ2Q1d0dGJtbHBhVTlXSTJkMk1kWTRZNHdUQ0FSK2I2M2RxKzBBbHNzQ2dVQ0RwQm5HbUV2YTJ2MWQwakJqekQ2UzNwQzBYTkorMXRwQnhwaS9TeXFSdEtla2JrL21CckJWK1AvczNYbDhWT1hWQi9EZmVlNGtNNEVRUUJDb29FUU5Bb0ZNNXQ2SUZTM1ZVdmQ5clV2ZHF0WUZ4V3JyV29xNDRGTDFyZEpxWGV0ZWE2MUxSZHdvcGJYdTBybDNFaUNvUkFRRVZGeEFscXd6OTd4L1pKSk9ra2t5Z1lRUStIMy9JZmZaN3BuUlQ1WXp6ejNQSGdCZ2pQazNnTDZxK3BXcVRyVXNxNmEwdE5RckxpNCsyTEtzMmNhWUp4M0h1U0FlajErZXJGdmFRSkk3VnpkR0lwR0lpRndBNEJQWGRWTWYxZitoYmR1dFBsb3VJa0VBQzFMYnFxdXJ2d2dHZzI1eXJiTUFpRzNiVDR2SWNRQmVTTGExdHMxVWpURm5xR3EraUpRRWc4Ry9BamdLUU1LMjdVSlZmVWhFSUNLVDBXekhzREhtT0FCUTFWWjNZUHErdjZzeEJnQnFBQ0NSU0F5eExPdHFWYTFCZlQzWGZ5VVNpWGMyYnR6NFhrVkZ4VG9BaUVRaVAwNnUvOSsyUHVoUzFTYUhWRG1PYzVLcVRnTXdHa0MxcXQ2NGZ2MzZtekpKa0phVmxiMWZVbElTOW4xL01vRGZpTWlseHBoTGZkLy9BTUMrYU9XRHVlUWhqbW1mcmdDUUM2QkZ6ZlBVMGd6SnV1KzkyNHNQUUc4QVZpZ1VTbHVhb0lIak9QQjkvOXRZTFBaT0Jtc1NiVE9ZaUNVaUlpTHFnYXFycTI4R2NFZDVlWG1sYmR0SEFiZy9HQXp1ZytTTzArKysrKzdUM054Y094NlBmOVBXT3FXbHBjOEFhUFVSeGVTdTFQVUEzdk04NzRSTmpkZnp2RmMzZFc1ckVvbkViaVVsSlMxK24wMGtFc09TZjB4dmlvQmxXWDlDL2NuTzV5RDVCKzM4K2ZPWDJMWmRDdUFjMjdZZmJxaDN1eWtzeTFwaFdXblBXR3VYYmRzN0FZRG5lYXVTOVJTSHEycWRpRndxSWcwSjIvT1R5WWd2VlBWa1ZYM1I4N3dUSGNlNUNQVi9wRi9zdW02WjR6anZpc2c2MTNWUGRoem5QQURmVDMxc2w0aDZwb0tDZ2p3Uk9hWGgydmY5WDF1V05TT1ppQU5RWDJjMmVYRFNFd0FtQkFLQmgvTHo4OGYxNjlmdk5CRzVVa1FNZ04xVjlYRVJ1UVZBbHUvN042SnBrblFwMmpqRVVWV3ZTdS9JK1hZQUFDQUFTVVJCVk81OGJWUmVYcjZob0tEZ2tJcUtpa3JVSjFEdkU1SGpBYnhjWFYxOU10cXBYUjZOUmh0KzVuMGdJb2ZadG4yZXFpNEM4SUtJOUFOd3UrdTZyem1PODVLcURnR3dXa1J5VkhWL0FKVzF0YlYvVFM0VlNKWkMrQTdBT2dCVzhnQXpBRmdFQUlGQTRLMUVJdkdqdFd2WHZ0ZGVMZE5rNlp1MmRuZ2VBbUJNdzRYdit4OFpZd2FwNmtPSlJPTDZWc29zdFBVKzFBSDQzYkJodys0ZE9IRGdTY2FZVTR3eGs1Qmg3WGZidGc4VmtTdFU5UnNSeVFNd0hNRGYycHBqV2RhREFIYlBaUDNrZi9lWE1oajNOb0FmWkxJbTBiYUNpVmdpSWlLaUhpaDVzblV0QUNNaTA3VisrMnZqU2NySlhUV3Rub2pjbFNLUnlKa2lNcnJoV2xXWHgyS3hQM2IyZlN6TGVqMWRmYjdOU01KYWp1UGNnL28vQ3FlNHJ0dmtNQnhqekNXcVdxYXE5d0lvd1NiVWFFeTZYbFV6UHFBa3VZdjFpT1RYeHdHNE14S0puRkIvS1FMZ0JOZDFYMG9lWXZZTFkweCtOQnI5MnJidFowWEVKQktKNndGQVZVZUpTTjI2ZGVzK1NsNS9EOG1FZzZybUpuZlRNaEZMMU1OVlZGU3NjeHpuSmdBbEluSmVMQlpMV3dMRzg3eGxBUFozSE9lU1JDTHh0NlZMbDFiYnR2MHBnRHpVSjF4bkE3Z1dRSUdxYWl3V2U2elpFc3M5ejJ0eEdHUUQyN1l2YUMyK2hxK1RoeDVtclYrL2ZsSkZSVVZ0SnEvUDg3eFY0WEQ0cUVBZ2NLam5lZmM3am5NZmdINnFlci9uZVZjQmdPLzdwU0t5bDRnVXFxb2xJakVBbHpjOE5RSWdMaUlqQWV6U2JQbG9QQjYvQjJoTWR2NDdrNWhVOWM1WUxOYnF6MXpidGdjaUpSRWJpOFZpK2ZuNXd6YjNzS3BrV1oxSEFYVG9NRVlSV2FPcSt5VVQ3Z2xWbmFlcVU5cWFzM0hqUmpzbkoyZlRQa1ZzUlcxdGJaZldxaWZhR2pFUlMwUkVSTFFWczIxN1R4SEo5R0NNaGUzVkFBVUFWWDJqclpPdU41Y3g1a1FBRFR1TElDTHZBK2owUkN5QXEzemZiM0hRaklnVWljZ3ZPN3FZYmRzUEFEZ2I5WStKRHJGdCs2bmtvN21EVkhXdzcvc0RSTVNJU0xIak9KZTRydHZhSTU1cGlZZ1BBRFUxTmI5ZnVIRGh0NW5PS3l3c3pBMEVBdjBxS3l1L3lzdkxPd3RBd1BmOVR3S0J3Q1dxNnF2cW0ybGV5NCtUdTh5ZUxDMHQ5WkxOZTZtcVYxRlJVVk5RVUJBVWtXR3EyckJqS1JjQUVva0VFN0ZFUFVnc0Z2czdBR25lN3JydXpja3YyenROeW5kZDk2NkdDOC96L2dsZ1NMTXh5L0x6ODk5T2JmQThiMng3c1htZWw5L2VtRmdzdGhqMVR4OTBTRmxabVF2QUJZRHE2dXFMZzhIZ201N25QWkd5N204QXBLMDEyeUFlang5dWpNbEQ4djB6eG56cHV1NFNBQzBPWjJ3ai9uYnZBd0NlNTUyRmxCcnB3UDlxdGJmRmRkMGpNbzJsbGZuOVdtbC9ENEJWVWxLU0ZZMUdmV1R3d1dKcWZYUWkyblJNeEJJUkVSRnR4WXd4cTFYMW5sYTZTMUIvY3ZNeUVabVY2WnFxdWhnQWhnMGJscE9YbDlmbTdoWmpURytndmxac1lXRmhibnRyNStUazFIenp6VGNuOU9yVkt3QUFvVkJvYWFaeFpjcjMvUmtBbnYzNjY2L2YzM0hISFg4dEloY0MyTHZoNEs0eFk4YnNrSldWOVZMRDY4eVVxcjRySW1jRENDVnJESzVEZlMzVnp3R1VBZmpjOS8wdmpERy9BWEI5Y1hIeE0waldFc3d3N2xYR0dHUm5aeDhENE9GTTV5VnIvRzZJUkNMN3F1clJJdkpaV1ZuWkF0dTJEeGVSZHp6UGExR2J0NjZ1YmtGMmR2WURJbklkVUgrb21LcVcrTDcvZndEUXAwK2ZVUUFzVlMxTHZ2YmVJZ0xMc3ZpSE50RzJvYjBFYklkczdzN05ycFI4UXVTSmRnYzJVMVpXdHFEOVVkdTI1SzVmSXRxQ21JZ2xJaUlpMm9wRm85SGxBQzV1M3U0NFRoakFmMVMxSnBGSUhKZmNIZFFoZ3dZTmVoUDF5ZHhNSEpPc0Zkc21WWjI4ZE9uU3UxUGliSFdzNy91L3RHMjdzdFVCclJ4U2xkeEJ0UmdBQmcwYTFCL0FBRlZ0L0dNeXVkczBvOGRKVTYxZHUvYkovdjM3Znl3aXEwUmtWVFFhclhRYzV3cFZIZWw1M3JrTjQyemJEZ0hZTlJBSVpMeHJDZ0JFNUNsVnZWeEUvbVRiOWgrUllTMi9wQ3dSeVU2V29MZ1FBQktKeEVSalRFRXI5NnFOeCtOVHk4cktWZ09BNy9zbkpBOWVtd2tBS2FlV3g1TGord0pBWFYzZHVuVHJFUkVSRWRIbVl5S1dpSWlJcUlkSkptRmZWOVU4QUdkdVNoSVdBSHpmZjA1RS90dGFmN0wrNkdrQWVpV2IzbFBWMHJiV1ZOV01keGlKeURXWmptMlFQQmw3cjVTbWNIS3RJeU9SeUlabXd4ZkhZckcza2FHbFM1ZFdMMTI2OUQrcGJhcDZ1SWpzQjZBeEVldDUzdlNHcjB0S1NnWm11cjduZWVYRnhjVmh5N0pPQkRCRW1wOWkwNFprQ1lMVnZ1Ky8zRkJxb0t5czdDTUFINlVaKzJRZ0VQaFJzanpEUGFnL2VPd1NWVjNjY0RxMWlQeElWVGZFWXJHR3NnVjVBTEJ3NFVJbVlvbUlpSWk2Q0JPeFJFUkVSRDJJYmR2N0FYZ1JRRjhBMDJwcWFsN0lwR1FBQUpTWGwxY2lwZlpkTEJhN3BaMTczUUVnUjBTZ3Fpb2lJMVQxak9TTzFNMm1xdmsxTlRYZnROWnZqT21kblozOVJXcWJpQndrSXVscXMvNmgrU0ZkcXZvUWdJd1RzVnRDYVducHh3QnVpa1FpNXdJNFdWVXZiTzM5dEczN2JCRTVMaDZQVHk0cksvczAzWmo4L1B6UURqdnNjS2lxL2tSVmowem1kaWNDZUMwZWovOFhBQnpIdVJEQWFBQVhBTkRDd3NKc0FJY0NlQlAvMjVYYkYwQVZPclpMbDRpSWlJZzZnSWxZSWlJaW9wNUJJcEhJcjBUa0ZpUi9oeE9SNjBPaDBQV1pMbEJjWER5aHRMVDByVXpHMnJiOUt4SDVGZW9QSVprdUlpK3I2aEFSZVNVY0R1L2I4TWo3cGxEVldhcjZoV1ZaWHlXVHcya1ZGaGJXK3I1L1UvSzBhd0JBUEI1LzFoalRlRzJNK1JPQUhYM2ZQeXFsYlRDQXAwVWtveE80R3ppT1U2YXFPelJyM2hFQWJOdGUwWHk4TVdhUGpxeWZTa1JHaWNpUDhiL2R4dWtVQWpnOFdaTTJYYnpYcWVxdkFPUW1rK1ViQWFDdXJtN1UvUG56bHdCQWNYSHhHQUMzcVdyTTg3eUhBQ0FySytzWUVlbXZxcytsTE5kZlZia2Jsb2lJaUtnTE1SRkxSRVJFdEpVYk8zYnN6bGxaV2ZlTHlLR28zN1VZQUxEQTkvMFhNNWx2ak5rSHdJOHl2VjhrRXBrdUlsTlU5ZDZhbXBvWm9WQm91cXJXMU5YVkhaZVZsUlVOQkFMdmhNUGh3NU9QeG5kSUpCSVpFWXZGWmdMNE93QVVGeGNmRkFnRS9wVjZZTWpZc1dNSFoyVmxoVHpQVzRabXAxR1hsWld0QU5DWUZMVnRlNUNJcklqRllvMDFZWXVMaS9ld0xBdSs3MmQ4a0JZQXFPcW5BTDVOYlJPUlhOVFhxcTFvUHY3TEw3L1V3WU1IdDd0dUt6dVcrN2JURHdCWnlSaHltby9KeWNtcFVkV0JBTmFwNnQzR21NZFF2K1AxRjluWjJlc0FvTGk0ZUtneDVtVUFKcEZJbkk3NlU3R05NZVphQU90VEU3SEp4T3gzN2I0WUlxSTIyTFpkS0NJL2RWMzNOMmpqd0xCSUpKSnZqSmxVWFYxOVEvSkF3aFlLQ2dyeUtpb3FLcEhoVG4zYnRxOEMwTi96dkY4ajVlbVBkdWI4WFVUc2VEeStiL0xuUzdwWTl4R1I1d0U4NzNuZXBFeldCUURIY1E2dXE2dGIzUERCV0pyK0NjbnlOLzkyWGZlMUROZWNxS3FYaU1pMXJ1dVdOZTh2S2lvcUNnUUMwd0RjNjNuZVB6T05sWWkySENaaWlZaUlpTFppdG0yZkFPQVJFY2xWMWJjQlhDb2k4d0NVeG1LeHREc2wwNnh4dFlpMG00ak56ODhQOWUvZi8zNFJPVU5WSC9NOGIzSmhZV0ZPUS8rQ0JRcytjeHpuVUFDdlc1YjFybTNiUC9FOGIwNm1yeVVTaWV3dklzOFZGUldObXo5Ly9oTGJ0bzhIOERmZjkxOENjRFRRbUhTZUIyQjllenR2YmRzZW5ueGZtdFNsOVgwL2FGa1dSS1JEcDN4N25uZDBtbnY4VzBUMjh6eHYvM1J6Qmc4ZTNMdTlkZHM2NUV4RVlxRlFxTTM1SXZKTzh6Rys3MStUU0NSdUtDc3Ird1hxRTZ4TkRrWXJLaXJhemJLczJhcTZpNnIrdE9GMGNOdTJ6eGVSTVFDdWo4VmlheHZHcStvQUFFdmJleTFFUk8yWUN1QmsyN1lIZUo1M1FXdURqREgzQXpnb0dBeUdBRnpTdkwrNHVIaW9aVm12T1k2enlIWGRVNUQ4UHRlT0MwVmtPT28vd0dzM0VXdmI5dkVpY3JUdis3ZTFsb1FGQUJHNVEwUUdBdmhEQmpFME1LcjZSRlpXbGdFd0dNM2lUNWFJZVVSRWRsZlYwUUF5U3NUNnZyK0xNZVpvVmIwN1hYOGdFTGhJUkk0SDhHZ0hZaVdpTFlpSldDSWlJcUt0MnhzaXNrQlYvK1o1M2wwbEpTVTdxTGE2eVdpVEZSVVZGV1ZsWlQwRllDeUFQM3FlZHpIUzdHWnlYVGNhRG9mM0R3UUMvMURWMlk3alBDZ2lWMGFqMFRaM1U5cTJmWW1JL0orcXJoU1IybkE0N0lqSTQ2cTZVVlduTll4YnNHREJaN1p0enhLUmN3S0J3Q3NqUjQ3ODBVY2ZmZFJhSXZNTUFCQ1JmNmMyV3BhVmwyemZDQUNxV2dkZ21ZaDgxWUczSkNPMXRiV0pRQ0N3VEVSYVRSaXI2dFRtYlNKeXBhb2FBTGUyc2Z3aElySXZnSHRVdFVtdFhGWDlUMXRKNmtBZ3NLdXFEaE9SUzF6WC9RdFEvOTlZUlA0UHdHY2JOMjc4djZiaHlBNnFHa3RkbzZTa0pDdVJTUFJPVGRnU0ViWEZHSE9PNy9zRkluSytiZHNyUGMrN3Nma1kyN2JQQm5BUWdBV0pSQ0x0b1kwYk4yNWNuNWVYVnd2Z1JNZHhhbDNYUFFNWjduTE5SSEZ4OFZBUnVUOFo4MlRidGk5S00reEpWWDFUUk1aci9RL2VlYlp0cDF1dXpQTzhmVkliSXBISWVCSFpNVm1ydkVVU09SZ01YZ1pnZDFVdEZaR2piTnMreGZPOHYzVENhenBUVmRlbzZwQmtMZklXakRGZnVLNDdhM1B1UlVTYmpvbFlJaUlpb3EyWTUzbGZBUmpmVmV1WGxKUmtxZXFsQUc1QS9lK0d2M1JkTjkxaFdJM0t5c29XaE1QaGNZRkE0Q2tBNS9tK2Y0UnQyemV1WDcvK2tZcUtpc1p5QU1rZFAvMEE3Q2tpM3djdzF4aHprdS83UVdQTVRBQkJBRWZHWXJFbUNVQmp6SVcrNys4dUl2djM2dFhyK1pLU2tzTlNTeGNBUUVGQlFWQkVmZzZncnJxNk9yWFdLWkwzaEtxdUI0QmtpWVA4anI4Nzdacy9mLzZhOXRiMlBHOTY2bld5ZE1LTkl2S202N3JUVzV0bjIzWS9BUHY2dnY5UTgvZW9QWjduL1RNU2lZenlQRzlwY3EzaEFHWUN5RTRrRXFlbUpyZExTa3FHcUtvRklEVlJiVlQxcnlJeU5od09IN2twWlNpSWFQc1RqVVlyeDQ0ZGUxeFdWbFpVUkU0TWg4Ty9LeXNyMjlqUTd6aE9nYXJPVU5XdkVvbkVVYWw5cVNvcUt0Ylp0bjJJaUx3SjRLZTJiVmQ1bnZmenpvaXhvS0FnejdLc2wxUTFKQ0pucStvZUFNNVgxY3NhUHNCTHlqSEczS3VxS3dCY0JtQjNFYmxXVmE4RnNDeGxYSXNQcTR3eERVOVkvTFY1WDNGeDhWNm8vNW43M3BvMWEzNjB3dzQ3ZkNBaWY0aEVJdi9kbk1Nd0xjdTZGa0JJUkVJaThtQnI0NUpQMXpBUlM5Uk5tSWdsSWlJaTZvRlVWWkRoNzNJaVl0SzEyN1o5cUtyZUNXQWtnTThCbk9TNjdwdVpySmw4alBOSHRtMWZLeUxYQUxnM0x5OXZtbTNiVjNtZTl6Z0FCSVBCa3dCWUFPRDcvcDJ4V095S2twS1NRWlpsL1JQQVVBRG5lNTczYXZPMW85Rm8zWmd4WTQ3UHpzNStYMFFPOEgzL1BnRG5wSTdwMDZmUDdRQjJCdkJJZVhsNWs5Mml4cGloeWRmOVpTYXZwUTBHeWZmWXR1M1RSV1IzMU85ZzJoM0E3Z0N1YUhpdG1SbzJiRmlPTWVaSkFQQjkvK0hOaks5TnNWaHNLUUNVbEpUczd2ditIQkhKOTMzL291WUh0dm0rZjZLSVFFUktVNXNCdkFmZ0dNdXkzaTB1TGo2K3RMVDBYMTBaTHhIMVBJN2pYS1NxTFVyZkpMLy9Mck1zNjdIVVhhU3FXcHdzS2JQTXNxemIwK3d3dlRENUFTUTh6L3ZLY1p3alZQVjlFVG5KdHUwN1BjOHIzNXg0UjQwYU5TQW5KK2NsVlMwR2NLenJ1ak1keHlrQjhBc0FKeHRqamtwKzhDZU80OFJVTlZkVmo0L0ZZdit3YlhzblZUMWZSQzRSa1luUmFQU1RWbTVqQVRnTndHZWU1ODFON1FpSHc0T01NYzhCcUJXUm55MWR1clM2YjkrK1oxcVc5WTZJdkY1WVdMaFA4NTlweGNYRkIxbVd0VS95L1lza204OXdIT2NIQUNBaXQ4WGo4YkdxZWk0QVgxVi9hRmxXaXcvUGZOOC9JL2xVUkVhSGRoSlIxMkFpbG9pSWlLZ0hFcEZUSGNjNWRWUG5sNVNVWlBtK1B4WDFTZGhINnVycWZwWGMzZGtSQ2MvenBoVVhGLy9aR0hNSGdJTVNpVVJqdlZaanpEemY5MWNEbUJhTHhlNHJMQ3djb3FyL0FqQlNWUy8zUE8rQjFoWmV1SERodCtGdytBakxzdDRUa2JOdDIxN3NlZDZ0QUdEYjlpa2lNbGxWMTliVTFQeTYyVlJSMVdORUJLcjZZV3ZyRzJOMkJkQjRvSmR0MitPVGg2YnNBbUFYQU1ORlpDaitkMkJXYXNMVkY1RVZxdHBpSjFkaFlXRzJxbzRVRWVUazVGU2w5dG0yUFY1RUhnWXdTbFZmaWNWaUhVcmliZ3JIY1k3d2ZmOEpFZWtINExMYTJ0cUhiTnVlQitBckVWbVhyQTM3WXdDVkl2SjA2bHpYZFcrTFJDSXJqREdQR21OZXMyMzdWTS96bXU4K0pxTHRtS3FPUzlZa1RXZXNpS1R0U05hcUh0TzgzZmY5eTVHeU85OTEzUXJidG8rTngrUGZscFdWYlZZU0ZnQnljbkl1RkpGeHZ1K2ZVVmRYOTFZNEhCNFdqOGUvdEN4cktvQWpFb2xFZmpnY2J2amVmYjJJN0oxSUpCYUZ3K0ZoaVVRQ2dVRGdUQUQzSkJLSndhamZGZHZpSUxGa0xmWHZxZXF0U0NtblVGaFlPQ1JaMW1jbkFNZEdvOUVQQWFDMHROU3piZnQwQU0rRVFxRi9SU0tSbzFKM3hocGpEZ0x3cStUN2h1Uy9wNmU4Wnc5WWx2VWdnTlhKWGI3VG85SG9qMVB2WFZ4Y2JGdVdOVjFWUHpiRzNMQzU3eU1SYlRvbVlvbUlpSWg2SUZWZEJPQ1ZUTWFLeUY0QUpxUzJSYVBST3R1MlQxRFYwWnQ3c25KcGFlbkhBSTRLaDhQRFVnODhpVWFqSDQ0Wk0yYjB3b1VMdndVUUNJVkMvMEI5NG5lSzUzbi8xOXA2RGNyS3lqNnliZnRFQUs4Q3VLbTR1UGdseTdJT1V0VTdWTlZQL2lINnJXM2JuNG5JVWxWZGt6eW9KUXpBOVR5dkRBQnMyOTRUd0kyb2YzeDBBNEQrQUk0Q0d0OUhBQmh1akptU2N2czZWVjBLb0FMQUo2cGFZWXo1UkVRcTFxMWI5MmxxQ1FiYnR2K1lYTzg3RWRrQndCQlZYZWE2N25mSi91RUEvcHlzOXdwVmZXck5talhub0JQckhiWkNBRndKSUpCSUpFNHFMUzE5SmhuUEFCSFpNem5HRjVHRnFucXA2N3JMbXk4UWk4V2VjaHluU2tTZVVkWEh3dUh3bTIzVnBpV2k3Y3Y2OWV2UHo4N092amkxTFJnTXZpUWkrNnZxMEpxYW1uWE41MlJuWng5dmpIa1V3SlRxNnVyZnAvYVZsNWUzK0lETDg3ei9kRmE4bnVmZFZGeGNQTHUwdFBRRDI3YWZiWjVFRnBHUGpXbjZFRWtnRUxpaStUckdtTGZENFhCUncwR0lxVlQxdk9SVEJpc2IyaUtSU0w2SS9BTkFBWUJMUE0rYjJTeXVaMjNidmtoVjd4YVJEMnpiUHJOaFRQSUR4K3NBSUJRS1hRdmdDZ0JIVmxkWC94c0Fnc0hnelFEQ3Z1OGZEbUNRTWVZUjI3WnY5anp2YXFDK1ByZ3g1cVhrejgwVG85Rm9aY2ZmT1NMcUxFekVFaEVSRWZWQUl1SzZybnQ1Sm1OdDI3NWFSQ1kwYi9jOGJ4V0FWWjBWVTdwVHA1TkpXQUNJcStvVUFHSFA4MjdPZEUzUDgrYll0bjArZ0srLytlYWJKWU1HRFRwTFJIeFZQYWZoc0JISGNUNEdVQXdnRjBDTnFyNldTQ1FtSVhuWVdDS1IrQ1lRQ0J6U2ZHMVZmYmpoTWYxNFBQNTZJQkM0RUVCRklwSDRwS3lzYkRreU82VWJJcklZOWFVV2hpWVBkRmtzSW8ybmhYdWV0OHh4bkJXcStsOVZ2UzRXaTcyYzZldmZUS3FxeHdQWXNiUzB0SEVubVRGbTVJWU5HMEtCUUNDcnBxWm1ZMnBTT1IzWGRWK3diZnRrRWRuQUpDd1JwVXArLzJqeVBjUnhIQjhBakRFYnk4dkxOelNmWTl0MkRRRDR2bCticnIrZ29DQXZOemQzdDlRMlZmMnF0TFIwSlFDcnNMQXdKMTBza3R3dVdsSlMwcnVxcXFyRjkrK2NuSnlhYURSYVYxcGEra0hLdWl0VjlRZVp2TllHeHBoakFLU3RwVjVjWER3R3dCR3BiYlp0bndEZ0FRRDlWUFZDei9QdVN6Zlg4N3g3YmR0ZUxTSlBBbmpSdHUxWEFWeWVMTWRRQ3dDTzR6VDhMSzhyTHkvZlVGaFltQ3NpSndKNE1CYUx2Wks4MzRFaWNwVnQyN1crNzc5bFdkYmZBUFR5ZmYvb2hnOG9pYWo3cEg5T2dJaUlpSWkyV29XRmhibTF0YlYxN1NYUXRrWGhjSGpYUUNDd3ErdTZjOXNmM1VoczI5NWJWVVZWalRFbVlZeFpHbzFHUCsvRTBBVDFOV1VWNlhlNldzZ3dzVXRFMUpNNWp2TlBBQk5GcEY4MEd2MnVlWC95ZzUyLytMNS9SU3dXdXlQTi9DTUF2TlNzK1I3WGRTKzJiZnVBNU03U0RtdCt2K1NPMkgxODN6K3NJK3NZWXc0RGNGTThIbSt4STlaeG5DZFFYeDhXQUNhanZzekMwNnE2QWNEUFBNOTd0cjMxYmRzdUJ2QVlnTENJSE8yNjdrc0FNSGJzMk1IWjJka3JBVmlxdWt4RUhuQmQ5MmJidGd0cmFtcVdweVMxQTdadFB5Y2lEVTkrMUFENFNmTmR1RVRVUGJnamxvaUlpS2lIU2JlRGFIdFJWbGIyS1lCUE96aE5QYzk3dHl2aVNiMEgyazYwTWdsTFJOdVY3Nzc3VGpkbFhtMXRiV2tnRVBnNUFJakl6aUp5YlVOZnNnek5iOVBORTVFTEFlVDV2bitiaUxTNHR6SG0vZVp0cWpwRVJEcDBlSldxQnRMVnZuVWNKd3pnRkZWZExTS0RBTUIxM2VjY3gzbFFSTzUwWFhlUmJkdTNpTWlGOFhqY1R2NDhBMUJmUWtkRTVxanFyWjduM1ZwU1VqTE85LzM5WE5lZDB6QW1PenY3RkNRUHdCU1JUd0RjNURoTzNIWGQyMUxqaUVRaVJ3QVluZksrR0ZVOXpyYnRpczA5N0l5SU5oOFRzVVJFUkVSRVJFVFVXUVFBTE12YXBFVHNnZ1VMUGdQd0VBQkVJcEZJYWlMV2RkMEtBRmVubTVmY2Fac1hpOFdtSU0waFdxMVk3bmxlZmtmaWN4em5OQUJQTkc5WDFSa0FqS3BlTHlMM0pKdmpydXVlMXpCR1JISUE5QTBFQWxicVhCRUpBT2dySWlHZ3ZvNDdnRGxvNnV5R0pLK3EzZ0pnaVlqOE5oS0ovQ3NXaTgxekhHZUNxazRYa1IrcWFxMnEzcXFxYjRySWRTSnlwcXFlWWR2MlhBQ3ZKaEtKMTlQVnR5V2lyc2RFTEJFUkVSRVJFUkYxU0NRU09VdEVqa2pUVlFRQXZYdjNmdHkyN1JaUEE0aklNQUF3eHB4aDIvYmV6ZnVOTVdkc3dRT2xkckZ0dTBOUG1hVGJFZXM0VGdHQS9RRThLaUp1SjhZSEFJaEVJb2VoL24yOUY4Q0ZBT0I1M29XUlNNUXp4dXhyMi9hakFBcFJYeHJueVhnOFBtMysvUGxMa3ROZnNXMzdlQUJUUmVUSEFINGNDQVNtaHNQaG9XVmxaUzBPUnlPaXJzVkVMQkVSRVJFUkVSRjFpREVtQXVENE5vWWNrKzRSL2hSRklsTFV2REdSU0p3TFlJc2tZa1hrQzFVOXFvUFREZ1Z3UTJxRDY3b1ZqdVBNcnF5c3ZMeFhyMTRqMnBpYkJRRHhlTHk2STJFYVk2NVYxVVdxK2tHeUJBTUF4Sk1sR080RXNCSEFINDB4djR0R281ODBYOER6dk9jQVBHZmI5cDRBemdaUXlTUXNVZmRnSXBhSWlJaUlpSWlJT3FTNnV2cEtBTDlwM2g0TUJpdEV4S3F1cnQ0MTNienM3T3pqalRHUEFwaFNYVjM5KytiOVc3SU91cXBxSXBIb1NGSVVsbVhWcFd1UHgrUEhmZmpoaHhzZHgya3JFVHNRQUw3OTl0dHZNcjJmYmR1bkFmaStxbDdVdkcvTm1qV1A3TERERGo2QXVLcU9VTldmMjdiZDVucXFPanNXaS8wOTAvc1RVZWRpSXBhSWlJaUllaVRIY1NZQXFITmQ5NzNtZlpGSTVFVGY5MTlKdCtPbnVMall0aXhyVjlkMW45OGlnUklSYllQS3k4dHJBZFNtdG8wY09iSVBnQjBCeEZwTHFOcTJYUU1BdnUvWGR2ZmhreUt5VXlBUW1OOFphMlc0dzNSSEFGVXJWcXlvNnNEU0VWVmR0WGJ0Mm9mNzlldDNjbXJIMHFWTHE1Y3VYWHEvYmR1UGlzaVpHYTUzUHdBbVlvbTZDUk94UkVSRVJOUlQzUVBnYXdBVFV4dHQyejVVUko0Umtaa0Fqa1Y5emJ4R2xtWE5BRERCY1p6elhkZDlvUG1panVQY3BLckJ6WWlyM1BPOGh6ZGpQaEZSajVTVGt6TlJSQXlBLzNieHJReWFmVy9mQkN0VjlkK3FlcXd4Wm04QWU4Zmo4WWVNTVdtVHd5SnlsSWowUWYzUG5ldU5NVFVkdkorbHFoRVJhVkU2b0MwaThwU3F6bHU2ZEdsMUpCSnBjNnlxNXRmVTFLVGRiV3RaMXFDc3JLd08zWnVJT2g4VHNVUkVSRVRVVTRtcXR2aEQzUE84VngzSGVVRkVqblVjNTFyWGRhOXI2SE1jNXpnQUUxUjE0Wm8xYXg1UHQ2aXEva0pFUXFxYTduSFZMQkhKQmxDVjd0NGkwaHZBeXdDWWlDV2k3WTR4WmhJQStMNC9zNnZ1NFRqT2thcDZsdWQ1YmRXblRXdlVxRkVEZXZYcTFUOTUrUWNBRUpHQnFucUNpSndUQ0FSZUFoQktOMWRWTDFMVm9TS3lQNEFqakRFTmgzVEJkZDBsYUNjeDdEak9PQUQ5VmZYSmpzVHN1bTRVUURTVHNjYVlqYTN0TWk0c0xNek55c3JxeUsySnFBc3dFVXRFUkVSRVBaS3F0cm9qU2tSKzV2ditPQUJUaTRxS25wcy9mLzc4d3NMQ1hOUWZhbEl0SXFjdVhicTByYnFBY3p6UE82UjVZeVFTdVZ4RWJnY3cwZk84RmlVUmJOdXVidWR3R2lLaWJWSWtFamthd0VFQWxzUmlzZGM3ZS8yeFk4Y096czdPbmdIZ0pBQWZiOG9hT1RrNTF3RDRWZlAybE8vYnJlN2tUUm16dUhsZlNVbkpqdEZvOU90MmJuOGFBS2pxUHpPSmxZaTJUVXpFRWhFUkVWR1BNR2JNbUIyeXM3UHZVZFVuWXJIWUt5SmlWRFVCQUxadFh3RGdIQUFuZUo2M0xCcU5mbWZiOXM5VWRmRDgrZlBuQTBBd0dMd0Z3QzZxZXFIbmVXWGQrRktJaUxZcHhjWEZZMFRrRVFCSUpCTFhBSWgzeHJvaWtwZjhjcitzckt5ZkF1Z0hZSFlpa2JoZ1U5WXp4dnhlVlo5dDFseWdxbzhEZUUxRWJtaGoraDhCZkEvMUpXK2FpRWFqYTl1NmJ6Z2MzbFZWZnk0aXl5M0xlcVhEZ1JQUk5vT0pXQ0lpSWlMcUVVS2gwSHJmOTQ4VmtaVUFYbEZWUzBRU0FDQWlFd0hzb2FwNzJyWjlUY01jRVlGdDJ4TlEvM3Z2ejFSMUE0Q0liZHYzTll5SngrUDNOQ1JyVS96WWNaeDBmMWdIQVVCVi8rRTRUcUsxZmlLaTdVVnhjZkZleHBpWFJLUy9xajVSV2xyNlRHZXRMU0lISjc4Y0MyQ043L3MvaThWaWoyN3FldEZvZERtQTVRM1g0WEQ0KzRGQTREb1JTU1FTaWV0S1Mwcy9hRzJ1YmR2ckFPeVE3bW1JZGdRc3kzcEFSTEpWOVZiWGRlczJNZngyK2I3L2g0YkQwSm9Ua1p5dXVpOFJaWTZKV0NJaUlpTHFFYUxSYUozak9Bc0E3SlZzQ2dDb0F3QlYzVTlFWGdkUWlPVGpuMmxVQVpEbS9WbFpXWDhIMENRUnE2cWZBa2hYUTNaZkVUa0V3SjlWZFVYelRoR1psdmtySWlMcTJTS1J5TkhKd3hHekFjeXFxYWs1dDVOdlVaejhkNVl4NXJ4b05QcjU1aTZZTEhGd3Jxb2VKaUw3b1A1bncybHRKV0UzaDIzYjk0cklBUURlcjZtcCtWTlgzQ1BGa1czMHNXNE8wVmFBaVZnaUlpSWk2a21pcXZwVEFFWkVMQUIxdG0wWGk4Z2czL2RmanNWaWp3RzRjWE52SWlKTFhOZWQzcnc5V1NQMkVCRjUxSFhkZERWaWY4TWFzVVMwSFhrRHdISlZuZWw1M3BVQTBqMHBzTWxVOVR3Uk9kaDEzVWM2YTAzZjk5Y0FPRmxFaGdCNHNMYTI5c1lGQ3haODFsbnJwL0dTcXY0UXdISGw1ZVcxNlFiRTQvRmF5N0srVEQ2MTBTb1I4UUVra3YrMllJekpiNjFXYldGaDRaQlFLTFRaaVd3aTJqejhMWkdJaUlpSWVnemJ0aThSa1JtbzMvazZGOEFjMy9lWGljZzFBSVo0bnZkVko5eGpnNGk4NWJwdTJzTzZqREczQXhqZlNpSzJXa1RtdUs1N3hPYkdRVVRVRXd3Yk5peG54WW9WVmQwZFIwY1VGUlgxbno5Ly9uZG81Y0RITGhCQUo5WE5KYUtlalR0aWlZaUlpS2pIVU5WRklnTGY5eDBSQ1lwSWxZaWNLQ0lmdUs2NzJVbllGQWZZdHAxdVoxSlc4dCs1dG0yMytBTmVSRmdqbG9pMkt6MHRDUXNBOCtmUFg3T0ZiOGtrTEJFQllDS1dpSWlJaUhvUUVWa0lZTGFxcmpMRzVLaHFOWUM3VkxYTkU2czdTbFUvQS9CY21xNDlBZXlucWk4QVNQZUk1NldkR1FjUkVSRVJiVHVZaUNVaUlpS2lIc1B6dkZVQURnNkh3NzBCaEVUa0c5ZDE3MDBkVTFKUzBxdXFxc3Brc2w1NWVYazFtdTFVVXRWN2pERkxYTmU5di9uNFpJM1kvVVRrRCtsS0V6aU9vNzd2Zjl5aEYwVkVSRVJFMndVbVc1ZlV6Z0FBSUFCSlJFRlVZb21JaUlpb3gxSFYzWkwvQmlLUnlER3hXT3p2RFgyKzd5OEpoVUtETTFuSHR1MExQYys3TDNrWkFJQllMRFlsOVRxVk1jWWs3MkdsNjNkZDk1cVV1WXBPUHJpR2lJaUlpSG91Sm1LSmlJaUlxTWV4TEd1MzVKZm5HMk55SGNjSnU2NWJBUUFpY3F1cTVtYXlUaUtSK0FBQUlwRkl2akhtMDB6dmI0eDV5M0djOW9aOTQ3cnV3RXpYSkNJaUlxSnRHeE94UkVSRVJOVGpHR1AyMVhvL0VaRTVxdm9nZ0lrQTFIWGR1enE2WGwxZDNicGdNSGhQYS8ycU9sWkU5a1A5RGxkTFZYMEFWUUFlRjVHMHAyNnJhcnJEdm9pSWlJaG9PeVhkSFFBUkVSRVJVVWZadGgwVGtaRHJ1cU1jeDdrSHdDUUFaN3V1KzBnWDNPdFFBTThBcUFEd3FvaGNvNnEvRXBFYlZmVzE5ZXZYbjFwUlVWSFQyZmNsSWlJaW9tMUxSb2NZRUJFUkVSRnRMY0xoOEVnQVlWVjlHUURxNnVwK0ErQnJWZjF0VVZGUi84NjZUMGxKU1padDJ6ZUl5RXNBUHF5cXFqcEFWYjhGQUJGNUI4QnhBSTdJeTh0NzI3YnQ0czY2THhFUmRhOUlKUElMMjdiL1l0djJPUUNzN282SGlMWWRUTVFTRVJFUlVZOWlXZFpsSWlLKzcvOFZBT2JQbjc4R3dCUVIyZEd5cktzNzR4NjJiWTlYMWZkRlpLcXEvbm5ObWpVVFB2end3MjlTeDdpdSt6cUEvVlgxZXlMeTMwZ2s4cnV4WThmdTNCbjNKeUtpN21PTTJVZEVUZ2F3WjBsSkNmTW1STlJwK0EyRmlJaUlpSHFNU0NTU0x5Sm5xT29IcGFXbEh6UzB1Njc3a08vN0YxbVdkZjNtckI4T2g4ZmF0djJzaUx5anFydXE2am1lNTUyNWRPblM2blRqUGM5N3Q2YW1wa1JWNXhoakxzdk96bDdpT003VGp1TWNWMUJRa0xjNXNSQVJFUkhSdG9XSGRSRVJFUkZSanlFaUR3TElVZFhtQ1ZmZkdETlVWZGM1anRPaE5WWDFIaEY1WEZWdkZaRURrczNQMU5UVS9LSzh2UHlMOXVZbnh4enFPTTRSQU80QWNCS0FrL0x5OHI0cktTa0pSNlBSNVIwS2lJaUlpSWkyU1V6RUVoRVJFVkdQVUZKUzBsZFY5d0R3UWl3V2V5WE5rSGNCM0wwSlM3L3ArLzRuSXJJamdMbUpST0thMU4yMm1YSmRkeGFBbDR1TGl3ODB4cHduSWs4eENVdEVSRVJFRFppSUpTSWlJcUllSVJxTmZsZFNVbkp3WFYzZHQrbjZrNG5RV1p1NmZuNSsvdDZ0bFNEb0FDMHRMWjBOWVBabXJrTkVSRVJFMnhnbVlvbUlpSWlveDRoR294OTIxZHFaSkdGanNkZ2RxQzgvUUVSRVJFVFVJVHlzaTRpSWlJaUlpSWlJaUtpTE1SRkxSRVJFUkVSRVJFUkUxTVdZaUNVaUlpSWlJaUlpSWlMcVlrekVFaEVSRVJFUkVSRVJFWFV4Sm1LSmlJaUlhTHMyZXZUbzRaRkk1S2J1am9PSWlJaUl0bTJCN2c2QWlJaUlpS2c3QllQQjA0d3hQdzZId3plWGxaVnQ3TzU0aUlob3E1RlRVMU16cExDd3NDNlR3WUZBd0M4cksxc0RJS1B4UkxUOVlTS1dpSWlJaUxaYkJRVUZRV1BNNlFENldwWVZCdkJ1ZDhkRVJFVGR5L2Q5R0dNQTRNQ3NyS3g4QUpyaDFMcElKUEp5TEJhYjBYWFJFVkZQeGtRc0VSRVJFVzIzY25KeURnRXdSRlg3K0w2L040RDNrUGtmM0VSRXRBMHl4bndPQUNLeUU0Q2RPamg5REFBbVlva29MU1ppaVlpSWlHaTdaVm1XRGFDM2lCaGp6UGNMQ3d0N2w1ZVhiK2p1dUlpSXFQdFVWMWZmbXBXVnRVaEVjam93cmNBWWN4R0E3SzZLaTRoNlBpWmlpWWlJaUdpN1ZGUlUxQjlBR01uZmlVVmt2MkF3bUFlQWlWZ2lvdTFZZVhuNUZ3RHU3OGljU0NTeVA0Q0x3RVBSaWFnTi9BWkJSRVJFUk5zbFk4eE94cGd3QUtncUFBd0JzRSszQmtWRVJFUkUyeXdtWW9tSWlJaG91eVFpRVFERGswbllCaWQxVXpoRVJFUkV0STFqSXBhSWlJaUl0a3NpY2l5YWxlb1NrU01LQ2dwMjdLYVFpSWlJaUdnYnhrUXNFUkVSRVcxMzh2UHpReUp5YU9wdTJPVFhvZHpjM0tPN0xUQWlJaUlpMm1ZeEVVdEVSRVJFMjUzKy9mdi9ERUN2ZEgzR21GUHo4L05EV3pna0lpSWlJdHJHTVJGTFJFUkVSTnVqbjZaclRPNkszYjFmdjM2anRtdzRSRVJFUkxTdFl5S1dpSWlJaUxZclk4ZU9IUTJnb0tFc2dZaEFSRktIRERMRy9LQTdZaU1pSWlLaWJSY1RzVVJFUkVTMFhRa0VBdnVLU0o4MmhvUlVkUnpMRXhBUkVSRlJaMklpbG9pSWlJaTJHOE9HRGNzeHh1eWxxam5OKzVydGlnMW5aMmZuYnJuSWlJaUlpR2hieDBRc0VSRVJFVzAzQmc0Y09FeFY5NUprMXJWWjhoVkFmWjFZRVltRVFxRmR0bmlBUkVSRVJMVE5ZaUtXaUlpSWlMWWJ2dS92TGlKN3ROYWZtcGcxeHB5MlJZSWlJaUlpb3UxQ29Mc0RJQ0lpSWlMYVVvd3h4d0xJQWRMdmhrMXRGNUV6aHcwYk5tWEZpaFZWV3l4QUlpTHFWcnZ0dGx2ZnZuMzdYaUFpZTNkdzZzRGt2OXJaTVJIUnRvT0pXQ0lpSWlMYVhoZ1JPU2JUd1NLeXc0QUJBdzVkc1dMRjgxMFpGQkVSYlQxeWMzTkhBNWdNWU9nbUxyRzZFOE1ob20wTUU3RkVSRVJFdEYwSWg4TTdpY2dycVcycTJrZEVEZ1dRcGFwdmk4alMxSDVqVEhDTEJrbEVSTjNLR0JNU0VVdFZOd0I0cnZuUGhiYjR2bDlYVjFjM3V3dkRJNkllam9sWUlpSWlJdG91bEpXVnJRRHdzOVMyb3FLaTNiS3lzdlpSMVQ2cStrZlA4LzdXVGVFUkVkRldSRVEyK0w3L3FPZDUvKzd1V0lobzI4SER1b2lJaUlpSWlJaUlpSWk2R0JPeFJFUkVSRVJFUkVSRVJGMk1pVmdpSWlJaUlpSWlJaUtpTHNaRUxCRVJFUkVSRVJFUkVWRVhZeUtXaUlpSWlJaUlpSWlJcUlzeEVVdEVSRVJFUkVSRVJFVFV4WmlJSlNJaUlpSWlJaUlpSXVwaWdlNE9nSWlJTnQyZ1hjY083bVdaWGJzN0RpTHFHbHBYdDJ6WnNrV2ZkM2NjUkVSRVJFUzArWmlJSlNMcW9YYmVlZVJPZ1dCZ2hnSjdkbmNzUk5RMXhBcVc3N1JiNFlXcmxwUXY3KzVZaUlpSWlJaG84ekFSUzBUVVExbkI0QzRLN0NtQy9FQWdBR05ZYllab1c2RytqN3A0SENvYXlzN08zZzBBRTdGRVJFUkVSRDBjRTdGRVJEMWNUazRJNTV4NU9zWVdqdTd1VUlpb2szeTB1QUovZXZRSmZMZCtYWGVIUWtSRVJFUkVuWVNKV0NLaUhpNFFDS0RFTHNaK0UvYnQ3bENJcUpQazVmWEJFMC85dGJ2RElDSWlJaUtpVHNUbldJbUlpSWlJaUlpSWlJaTZHQk94UkVSRVJFUkVSRVJFUkYyTWlWZ2lJaUlpSWlJaUlpS2lMc1pFTEJFUkVSRVJFUkVSRVZFWFl5S1dpSWlJaUlpSWlJaUlxSXN4RVV0RVJFUkVSRVJFUkVUVXhaaUlKU0lpSWlJaUlpSWlJdXBpVE1RU0VSRVJFUkVSRVJFUmRURW1Zb21JaUlpSWlJaUlpSWk2R0JPeFJFUkVSRVJFUkVSRVJGMk1pVmdpSWlJaUlpSWlJaUtpTHNaRUxCRVJFUkVSRVJFUkVWRVhZeUtXaUlpSWlJaUlpSWlJcUlzeEVVdEVSRVJFUkVSRVJFVFV4WmlJSlNJaUlpSWlJaUlpSXVwaWdlNE9nSWlJaUlpSWlJaUlxRE1OSERpeVR5alBEQWxZMGxzdDAwc1F5Tzd1bU9oL0ZQSGFlTUt2RkY4MlZFck42bThyS3RaMWQweGJBaE94UkVUVVJHVmxKV3ByYXh1dkE0RUFjbk56RzYvcjZ1cXdjZVBHSm5QNjlldVhkcTAxYTlZZ0ZBb2hKeWVuYTRMZGlsUlhWOFAzL2Nacll3eENvVkRhc2I3dk54a0wxTC9QUkVSRVJFUzA2WWFQR0RzYXhqb2VncjFGa0E5RmpvZ0VvQWhBbEUrRmIwVkVBMzUyQUhFRjZ2S1FWZDFuWkhnWmdIZDhneGMvVzFTMm9Mdmo2eXI4cTQrSWlKcjQ3VzkvaTFtelpqVmVqeHMzRHZmZGQxL2o5UnR2dklHcnJycXF5WngzM25rSHdXQ3d4VnFUSjAvR29rV0wwS3RYTHd3WU1BQkRodzdGM1hmZkRSSEpPSjdhMmxwa1p6Zjk4UHFwcDU3QzczLy8reVp0TDcvOE1nWU1HTkRxT3JObXpjS01HVE9hdE4xODg4MFlOMjVjeHJHMFpkS2tTU2d0TFcyOEhqSmtDRjUrK2VXMFkrKzk5MTQ4L1BERFRkcGVldWtsN0xUVFRwMFNTM2RidjM0OW5uenlTWnh4eGhubzNidDNkNGZUNVpvbjFrVUVsbVYxWTBSRVJFUkUydzB6ZVBmd3dKd3NQUXd3RjRqSTkxTTdnOEZzR011Q1pRekVaUDQzQ0hVOVZVVWk0U09SU0tDdXJoWnF6QmdBaHhsZyt2QlJ4VkgxTWFPNkxqRjc5YWNMdmdMZ3Q3ZGVUOEZFTEJFUmRZbnE2bW9zWHJ3WVFQMHUyOHJLU2d3ZE9yUkRTVmpYZFhIMTFWZGo4dVRKT1BMSUl4dmI0L0U0NnVycW1veFYxWGJqK2ZiYmI1dTBOVitqSjFxNWNpV3V1KzY2TFhhLzIyNjdEZjM3OTAvYjUvcytYbnp4UmR4OTk5MVl1M1l0VnF4WWdadHV1bW1MeFpicTIyKy94VmRmZmJWWmF3d2RPclRKYnZEV1hITEpKWGozM1hjYnI0MHhtRGR2M21iZG00aUlpSWphbGo4cWt1Lzdlckl4T0ZIRU9BQmdXUlpHajlvREJidnRobDN6aDJPbklZUFJ1M2R2OU9xVjAySnpCM1d2MnJvNlZGWldZc09HamZoeTlXb3MrWFFaRmxkOGdvOFdMMFpkWGJ4RWpUN2FLMlNWRGg4VmZyYXVOdjdrcWlYbHk3czc1czdBUkN3UkVYV0orZlBuSXg2UE4ya2JQMzU4eHZOZmVPRUYzSHJycllqSDQ3anV1dXV3WnMwYW5ISEdHWjBkWmtadXYvMTJiTml3b2MweHk1YzMvYjFnN2RxMW1EWnRXdHF4SDMzMFVZdTJPKys4RTcxNjlXcnpIaWVjY0FLS2lvcWF0RlZWVmNGMTNUYm5kYWJVc2hXcHZ2amlDMXgrK2VWWXRHaFJZOXRycjcyR3ZmYmFDMGNmZlhTVHNUZmRkQk9lZi83NVRvdnBvWWNlZ20zYlRkb2FFc0tiNDdlLy9TME9PT0NBelZxRGlJaUlpRHJmc04xR2p4RG9JNWJCT0loazkrL1hEOGNlZFRnT08rUkFmRy9JWVBUSjdZUGMzRzMveWF4dHlZYU5HN0YrM1hwOHNmb3J6SjR6Rjg4ODkzZXpadTFhV3dSanM0UFpCdy9kWTh3bEt6OWVXTnIrU2xzM0ptS0ppQWlmZlBJSmJyamhCZ0RBaWhVcm12U1ZsNWZqekRQUGJMeis3cnZ2V3N6LytjOS9EaEhCdUhIamNQSEZGd01BM252dnZSYmpNazNFeG1JeFRKOCt2VW5iakJrenNHSERCa3lhTktuVmVlWGw1YTMyZmZIRkZ5M2FsaTlmM21wOTI2eXNMSXdZTVFJQU1IdjI3QmE3YWR0VFhWM2RwTVJEZStiT25kdnVtSDMyMmFkRkluWnJNWERnd0xRN2pHKzc3VFlVRnhjalB6Ky9HNkxxUE45ODgwMlREeFpDb1JENjl1M2JqUkVSRVJFUmJZY0tDN04zOVFNSEsrUkppT1RsNU9UQUxnNWoycFFyVUxEYmJoMTYrbzYyTHJtOWV5TzNkMjk4NzN0REVBbVB4WEZISDRGYmJyOEw3LzgzbWxWVlZmWERMQk40YzVlUjRiT1hXL0daS0M5UHZ6dWtCMkFpbG9pSVVGbFppUVVMMHRkRDM3aHhZNnQ5RFJZdVhBZ0FHRFJvVUdQYjIyKy8zV1RNamp2dWlOMTMzejJqZUNLUkNIN3hpMSswcU9uNnB6LzlDWldWbFUzdTA2QzJ0aGFubjM1NlJ1czN1UDMyMjF2dGE2dkdLN1VVQ0FRd2RlcFVuSFhXV1UzS1JGUlhWMlBLbENsNDdMSEhldlNCWkJkY2NBR1dMRm5TZUQxeDRzUTIvLzhoSWlJaW9rNVdXSmlkbjhpK0ZJSXBScEJYV0RnSzU1NTFCZzQvNU1BZS9Yc210U1FpR0ZHd08rNi8rMDY4UHVlZnVPK2hSN0RvdzQvN1FQV3g0WDVnV3QxT08vMXgxYXBWbGQwZDU2YmcvNmxFUk5UcHZ2amlpOGI2c0ExQ29WQ0xBN2FheTh2THcxbG5uUVVBT09PTU0xQlZWWVVISG5pZ3laaDE2OWExZVNnWEFTZWZmREl1dXVpaXRIMUhISEZFazEzTlE0Y094ZE5QUDUxMjdCMTMzSUVYWDN3eDQvdU9IVHNXcDV4eUNwNTY2cWttN1I5KytDSHV2ZmRlVEo0OE9lTzF1c0w0OGVQUnAwK2Z0SDNyMTY5dlV1ZVZpSWlJaUxZdStZbXN5MFR3YXdqeVJvOGFpVHQvZXhOMnpSL09RMUszWVZsWkFSeDI4SUhZWTBRQnJ2ck5kU2d0VzlCTFlLWm01UTNNeHFwVk4zZDNmSnVDaVZnaUlvSXhCcUZRQ0VEOUFWYUpSS0pKWDJwaGU5LzNXOVFKYlpqYjhPOXJyNzNXNGg2ZmZmWVpIbnZzc1RiakdESmtTR01pRmdET1AvOThyRjI3RnM4ODh3eUEraElJRjF4d0FSNS8vUEdPdkx6Tjl2TExMN2Q3R05nRkYxeUFzckt5eHVzaFE0YTBXZ2YxZ1FjZXdLT1BQdHFrN2Jubm5zUDN2dmU5TnUrUmxaV1ZVYnlCUUtEZGVyTU5SS1RWc1p2eVMrMmtTWk13Wjg0Y3JGNjl1a243WTQ4OWhnTVBQQkNqUm8xS08rK1NTeTVwTEFYUmxpZWVlQUlmZlBCQmgrTUNnRXN2dlJRRkJRVnAreW9xS3BpSUpTSWlJdG82V2J1TUtqNVhSRzYxTEFPN09JeUg3djA5OGxyNWdKMjJMY1lZN0ZHd094NTk0STg0NzZKZndJMlY1aUdCbTRidkVWNjc3T095K3dFazJsMWtLOEpFTEJFUlljeVlNWTJsQktaTm05YWt0bWxKU1FudXUrKyt4dXM1YytiZ3FxdXVhakovN3R5NUNBYURqZGZwRXJHYjZvb3Jyc0Q2OWV1eDExNTc0YWlqamtKZFhWMkxPclpBL1Evby9mYmJyOVYxVnExYTFXS1hibEZSRVhiWVlZZTA0MVBiTXpsaDlZQUREbWlTWk96YnQyK1Q5NlJCVFUwTlJvd1lnZlBQUHg5ZmZmVVZ2dnJxS3d3ZlBodzc3N3h6cDMyYXYzSGpScXhhdFNwdG4rLzdUYTdqOFhpcll5c3JPLzYwVDA1T0RpNjc3REpjYzgwMWpXMTVlWG00N0xMTFdrM0NBdlgvRCs2NTU1N3Rydi82NjY5M09DWWlJaUlpNnJFa2Y0K2lJd0hjWUl6QklRY2VnR3V2dVlKSjJPMVEzN3crdU84UHY4TzFOOXlDMS83eFR5aDArcTRqd3lzKy9haHNGZ0MvM1FXMkVrekVFaEZScDFxMGFGR0xoT2ZtTU1aZyt2VHBXTDU4T1diTW1JR1pNMmRpN2RxMUxjWUZBZ0g4N25lL2EzV2RaNTk5RnJmY2NrdVR0dlBPT3cvNzdMTlBSbkc4OGNZYmJSN1kxYXRYTCt5eHh4NEFnR0F3aU1NT095enR1T3pzYkR6NjZLTk4zcVAzM25zUHA1OStPZ1lPSEpoUkxPMTU0WVVYOE1JTEwyUTA5b3N2dnNDUlJ4N1pLZmR0Y05CQkIrSDU1NS9IdkhuemNQREJCK09LSzY1QS8vNzlPL1VlUkVSRVJMVHQyMm1QUFFiQVdOY0J1dVBPdzRiaXlsOWVnb0VEV2Fac2U5V3ZiMTljK2N2SitPVFRwVmowNFVmOTFNajFPKzFXR0Z1MXBIeDVkOGVXS1NaaWlZaTJjL0Y0SERmZWVHUGpkU3dXYTlMLzZhZWZZdHEwYVkzWG4zLytlWXMxcGsrZkRtTk0ydldOTVUzS0RRRDF1ektiUDVwL3pESEhJRDgvdjBsYlZWVVY1czZkaTVkZWVnbno1czNMN0FWMWtZY2ZmcmpkUThzYTlPM2JGenZ2dkhPckpSVGk4WGlUNjdxNk9seDY2YVZ0bGlhNDdycnIwTHQzNzh3RDdtWlhYWFVWUHYvODg0d1QzVVJFUkVSRXpWaFpKdWRhRVJUbjlzN0ZIKys2QXpzUEc5cmRNVkUzRWhIc1BHd1k3cnh0T2s3ODZkbXlZY09HU0haVzRHb0FrOUZEU2hRd0VVdEV0SjFMSkJKTlNoRTA5L1hYWDdmWkR3Q3Z2UEpLNDlmTkgrUDNmUjlublhWV2t5VGk2dFdyV3lSaXp6dnZQQXdlUEJpKzcyUGV2SG1ZTldzVzVzNmRpK3JxNm94ZlMxVlZGZjcxcjMrbDdWdTRjR0dMdG5uejVxWGRYUXZVNytyY25OTlh2L3p5Uzh5ZE96Zmo4WXNXTGNLaVJZdGE3Wjh5WmNvbXg5TFYwcFV3R0R4NE1BWVBIb3pLeWtvRWc4R3Q0aENGYzg0NXA5VTRVdXNpRXhFUkVWSDN5eDhWUGcyUVNjRmdObjV6OWVVWVBXcVA3ZzZKdGhJalI0ekE5Yis1Q3IrKzlrYlUxTmIrZkpjOWlyemxIODkvc0x2anlnUVRzVVJFMUttYUgrUUZBTXVYTDhmbzBhTWJyNy84OHNzbS9TS0NBUVBxSHpINjczLy9pMG1USm0zU3ZkZXNXWU9wVTZkbVBMNnRRNzhtVEppQVBwdFllMHBFTm1sZVo5bGxsMTFhUFpUcVAvLzVUNU1kdWFGUXFOVmRxeDk5OUJGV3Jselo1cjBxS3lzeFljS0VOc2ZjZi8vOUdkVi83V29iTm16bzdoQ0lpSWlJS0FPN2pDamFUU0NYUTJEdE4yRmZISFRBajdvN0pOcktIRGp4UjNqOUgzTXgrNS8vQ2hoanJoaytNanhuMlVkbG4zWjNYTzFoSXBhSWlMcmNzbVhMMmt6RURoZ3dvSEgzcWVNNDZOT25EOWF2WDU5MnJiNTkrMktublhacWMvZG9WN2o4OHN2VHhsUlRVNE9wVTZlaXFxcXFzYTIxK3JCYnlnOS8rRU5jZHRsbGFmc21UcHlJNzc3N3J2RjY0TUNCdVAzMjI5T092ZW1tbS9EODg4OTNTWXhFUkVSRVJLMFFJK1pvQUFXNXZYdmo1Qk9PUTcrK2ZiczdKdHJLNU9iMnhrK09QeGJ6b2g3V3JGMDdEQ3BIQTVnQlFMczd0cll3RVV0RXRKMExCb09kY2hMOUF3ODhnT2VlZXk1dDM2SkZpM0RJSVljMFhsZFVWRFRwMzNISEhSdS9EZ1FDbURCaFFwTnlCd0F3Y3VSSW5IVFNTVGpra0VQdzE3LytkWXNuWW91S2l0SzIzM25ublUyU3NQbjUrYmo0NG9zUkNBVHc1cHR2QXFoLzdQMmlpeTVxVWg3QkdJUGYvZTUzS0NrcGFXeXJxcXJDM1hmZmpaa3paMkxmZmZmRkxiZmMwcmk3dGxldlhobkhHby9IMDVZTFNFZFZXeDNMeC9XSmlJaUlhRXNiTm14TWYxZzRHWkNRSFFsai9QZkhkWGRJdEpVYXYvYzRqTnZUd2V3NWM3TWcrTW5PSTBjKzg5bEhINjNxN3JqYXdrUXNFUkZoNE1DQm16Vy9xcW9LczJmUGJyVy8rU0ZYaXhjdmJuTGQvSkN1aVJNbjRwVlhYa0VnRU1ERWlSTngwa2tuSVJLSnRCdEhibTR1VGp2dHRBNUUzcnJtdFc3VFdiQmdBZjc4NXo4M1hsdVdoUnR1dUFIQllCREEvNUtuZDl4eFI0c2F0WmRkZGxtVFIvby8vL3h6bkgvKytZMmxBTjUrKzIwOC9mVFRPT2VjY3pvYys5TlBQNDJubjM0Nm83RXJWNjVzdDdSQVQzVGdnUWUyV3A0aFU2bTd1SW1JaUlob3k4anFMUWNBNGdEQXJ5NjVxUEYzYTZMbWNrSWhYSHpCdVpnOVp5NUVzS2RJOEFBQXJkZWYyd293RVV0RVJBQ0F0OTU2QysrOTk5NG16WTNINDIzVzMxeTBhQkZxYTJzYms1dmw1ZVZOK3BzbnZNYVBINC96eno4Znh4MTNYTm9rOGVqUm8zSEtLYWMwYWN2SnljRTMzM3lERVNOR1lOV3FWVmk1Y2lWV3JseUpvNDQ2Q2tjZGRkUW12YTcyM0hYWFhWRDkzNU12WjU1NUpzYU1HZE5rekJOUFBJRy8vT1V2VGRxT1AvNTRuSHJxcVUzYWhnd1pncDEzM3JsSlRkWjc3NzBYbzBlUGJyV0c2OWJBc2l6ODRBYy9hTHhlc21RSlZxM3EvZytoaHcwYmhtSERoalZlUC9ua2szampqVGVhakxuNTVwdWI3TVltSWlJaW9tNVdVQkJVc1c0VUlIRFl3UWNpWERTbS9UbTBYUnRiT0JwSEhIb3dacjM2ZXBhbE1oVUZCWDlGUlVWTmQ4ZlZHaVppaVlnSUFGQmFXdG9pWWRnUnhoaUVRaUZVVlZWaDRNQ0JDQWFEalVuRm1wb2FSS05SakI4L0hwOSsraWxXcjE3ZFpHN3pSR3dvRk1KNTU1M1g2cjNHalJ1SGNlTmFQcUwwd1FjZllOcTBhUzNpNm94RTdNeVpNeHZqSGpCZ0FJNDk5dGdtdFZZQk5Fa08rNzZQKysrL0h3ODk5RkNUTVFVRkJUajg4TU14Yjk0OFZGVlZvYkt5RXBXVmxhaXFxc0l1dSt6U0pCbXVxcGd5WlFyKzhwZS9ZTWlRSVp2OUdycENNQmpFakJrekdxL3Z1T09PVGZyL2FOR2lSUm1WUXZqNjY2ODd2RFlBZlBqaGgzQmRkNVBtRWhFUkVkR1drUi9vZlphSTdMRkQvLzQ0OTZ6VHV6c2M2aUV1UE85c3ZQM3UrMWl6ZG0zQjhLemNjNWNCOTNSM1RLMWhJcGFJaURxRlpWbTQ5TkpMY2NzdHQyRHk1TWxZdUhBaG5ubm1tY2IrdDk1NkMrUEhqOGU3Nzc3Yll1N0lrU01idjE2K2ZEa21UNTY4U1RHa1MrUzVyb3Vqano1Nms5YTc2cXFyR25lalB2ZmNjNDBsRmthTUdJRmpqejIyeFhoalRPUFhOOTU0STJiT25ObGlURVZGQmM0KysreU1ZMWkzYmgydXZQSksvT2xQZjBKV1ZsYUwvcHljSERpT2svRjZwYVdsVGQ2bjdPeHNqQjA3TnVQNW1aUnMyQlIzM1hWWHA2MjFlUEZpTEZ1MnJFbmIwcVZMVzR4Ny8vMzNFUXFGV2wwbkVBaGcvLzMzNzdTNGlJaUlpS2hOQVVCUEJRVDdUOWdYSXdwMjYrNTRxSWZJSDc0TEp2eGdQR2JPZWhVQ1BRZkFmUUMyeWdNdm1JZ2xJcUswUktUTmVreUpSQUoxZFhWTjJrNDQ0UVI4K2VXWE9Qend3OUc3ZCs4bWlkZzVjK2JnbDcvOFpZdGFzcU5HalVMdjNyMGJyMnRyYTdGaXhZcE9laFgxdTBvM2RiMU1EN3hxOE13enp6UW05dHBLOEhYVXdvVUxNV1BHREZ4KytlVXQrb1lPSFlvSEgzd3c0N1VtVHB6WVpDZnZvRUdET2pTL0o1ZzFheGFlZlBMSmRzYzEzejNkWEs5ZXZSb1BYQ01pSWlLaXJqVzhvTGhJUlBLRHdXenNNLzc3VGY1R0lHcExUaWlFZmZmK1B1Yjg4OStvckt3YU5uU1BNV05YZnJ5d3RMdmpTb2VKV0NJaVNtdlVxRkZ0SnJOZWVlVVZUSjA2dFVYN1JSZGRCS0MrZklBeEJyN3ZBNmgvcFB6UGYvNHo1cytmMzJUOHRyVGo4UDc3NzIvOGV0S2tTY2pLeW1xUnJHNUxRL0k3T3pzYmlVUUNHemR1Yk94NzlkVlhjZGIvczNmZjRVMVc3Ui9Bditja1RRZnBraTZoUU5sbHRVbks4b2VnSUNDaWdDTElFQkFRWEZnUlJGQVFYcGFnYkZudkN5S0NJdU45VmFhb3FFd24wQ1J0b1F5TElwUlJRQ2gwcDhsemZuODBpWG1hcEVsTG9hM2VuK3ZpYXA2ejB4Wkk3cHpuUHNPSDMvYkJhc1I3akxIS1hnSWhoQkJDeUQ4SEYvY0p3Y0xWTmRUUXhyZXE3TldRYWtZVDF3cWhvYUhJeThzTDhtSEsrd0JRSUpZUVFrajFZVEtaY1A3OGViZjFmLzc1WjZuOTFXbzFXclJvSVF1OExsKyszS25kM3lrUTYwaXRWbVBFaUJISXpNeEVhR2dvUWtOREVSUVVoTURBUUtqVmFnUUVCS0JHalJydzgvT0R2NzgvL1B6OFpEdVFNek16TVhqd1lHUmxaYUYzNzk0WU8zWXNRa0pDQUFENzl1M0RXMis5VmE1MUZSUVV5SzR6TWpMUW9VT0hjbzIxWWNNRzFLOWZ2MXg5cXdNS3hCSkNDQ0dFM0IweE1URis0THd0SVB4aTZ0VkYzVHJSbmpzUjRxQitURjNVcXh1TmpBc1hWR0JvR3hrWjkzRm1aa3F1NTU1M0Z3VmlDU0dFdUhUbXpCazgvdmpqdHpYR1k0ODlKZ3ZFbHN6aEdoMGRqY2FORzh2S0dqUm80UFh0NE5uWjJWaStmRGwyNzk3dHRvMUNvY0NLRlN2UW9vWHJFMWZOWmpNMmI5Nk03ZHUzWSszYXRRZ01ETFRYbFphYXdSdlBQLzg4cGs2ZGlzMmJOOXZMRGg0OGlMVnIxMkxkdW5YMnN0V3JWNk5telpwNDhza243V1U5ZS9iRW5EbHpJSVJBKy9idFplTmFMQmFuZ09ydEtPOVkzaHl1VlZKV1ZoYmVmUE5OVEpvMHFWeHp1cUpVeWwvT1JFZEh5L0xtNXVYbDRlVEprN0kyd2NIQmFOaXdvYXdzTFMydFFyK3ZoQkJDQ0NIRU8vbUtvQ0IvaHJZTWpEM2FveHNVQ2tWbEw0bFVNMHFsRWc5MzdZSWZmejdNaEJCdC9mMU40UUFvRUVzSUllU2ZvMmZQbm5qdnZmZmM1bHJ0MzcrL1V4bm5IQUVCQWFXT0swa1N2dnp5U3l4WnNnVFhyMStYMVNtVlNxalZhbVJsWlFFb0RoWk9uejRkR3pkdVJIQndzTDJkRUFKNzl1ekJ5cFVyN1Rsay8vT2YvM2pNRzFxYVVhTkcyWFBEeHNYRkFTZ09jam9HOTRRUU1KbE1zakpKa2lCSmtxek1aREtoWGJ0MjVWNUxWWFRvMENFc1diSUVuMzMybWV4Z3MzMzc5dUhNbVRNWVBueTRVMURWMFpkZmZvbkxseTlqeElnUnBjN1R2MzkvMmUvV2poMDdNR1BHREZtYmh4NTZDRk9tVEpHVjlldlhENy8vL3J2OW10NEFFRUlJSVlUY0hVb2xXaktnc1VxbFFzOGUzU3A3T2FTYTZ0NjFDK2JNWDR6Q3dzS21rbzlmQ3dET0ovWldNZ3JFRWtJSWNhazhoM1dWRkJBUWdFY2VlUVNmZmZhWlU1MWFyVWJmdm4zTHRDWkprdkROTjk5ZzllclZPSHZXK2Y5VXRWcU5CUXNXb0tDZ0FLKysrcXE5L1BMbHkwaE1UTVRLbFNzUkVCQ0E3Nzc3RHUrLy96N09uRGtqNjc5anh3NDgvUEREVGp0UXZUVm8wQ0I3K2dDYndzSkMyZlUvOVhiM0R6NzRBQ3RYcmdSakRDYVRDU3FWQ2tCeENvYVpNMmZpMXExYjJMZHZINlpQbis2MFN6b3pNeE56NXN6Qjk5OS9Ed0FJQ3d0RHIxNjl2Sjc3OE9IRFRtVU5Hamlmd2x2eTk5a3hXRXdJSVlRUVF1NGNKV09QQVZDMmJhMURPSjJKUU1vcElqd003ZG9rNE9EM1B5cWhFQThEK0tLeTExUVNCV0lKSVlTNFZON0R1a3JxMDZlUHkwQnMvLzc5UGU1OHRjbk96c2JPblR2eDZhZWY0bzh1MEEyREFBQWdBRWxFUVZRLy9uRFpwbkhqeHBnM2J4N3ExcTBMQUhqa2tVZnc1WmRmMnV1UEh6K08wYU5IbzZDZ0FPZk9uWE03MThLRkM3Rmx5NVlLQzhMZHVuWEwvcGh6WHVaZGxzZU9IVVB0MnJVUkdocHFMNHVOamNXYmI3N3BWZi8wOUhSOCt1bW5FRUo0MWY2KysrN3pPbTl2UkVTRVYrM216WnRuRDNvTElaQ1JrWUVHRFJwQWtpUk1uVHJWL2owNmVmSWtoZ3daZ2xHalJtSFVxRkZnakdILy92MllObTJhN09DeTJiTm40OTU3NzBYcjFxMDl6bTAybS9ITEw3ODRsYmRzMmRKbFcwZTBJNVlRUWdnaDVDNWhhQU1BSGRxM3E3WWJGOHhtTTU1KyttbTBhTkVDUFh2MlJFSkNnbGZQcFhmdjNzalB6N2RmcjErL0hyVnExYXF3ZFdWa1pLQmZ2MzZ5c3A5Ly9ybkN4cTlLR0dQbzFPRStIUHorUjRCQlc5bnJjWVVDc1lRUVFseTYzY082Z09JZHJHdlhyblZaZC9ic1dRZ2gzTDQ0c1Znc1NFcEt3cGRmZm9tdnYvN2FhV2VwSTg0NTFxMWJaMDhMQUFDVEprMUNXbHFhTEhCNyt2UnB0MlBVcTFjUC9mcjFRKy9ldlN0MEo2Umo2Z1RIOVhucml5Kyt3UGJ0Mi9Id3d3L2orZWVmUjFSVUZLS2pvNTFlVEpWa3NWaXdmdjE2Yk4yNjFlc2dMQUQ4OU5OUHNGZ3NtREJoZ2xNTzFmSXF1ZlA0ekpremFOQ2dBVmF1WElta3BDUlpuZGxzeHVYTGwrMi9GNDBiTjNiNkhUR2J6Wmd3WVFMV3JWdUhtSmlZVXVmZXMyZVBVL29LUHo4L05Hdld6S2x0eVIyeEZJZ2xoQkJDQ0xrcmxGeXdPRENnV1d6VHlsNUx1ZTNidHcvcDZlbElUMC9IOXUzYkVSMGRqYzJiTjhQZjM3L1Vmbi8rK2Fjc1JWbDV6bUVvalJEQzQ1Mk1meWR4cllvM1hEREJXZ0hnQUtSS1hWQUpGSWdsaEJEaTB1MGUxaVZKRW1iUG5vMzkrL2U3ck4rM2J4OFdMbHlJQ1JNbXlNb3ZYYnFFdFd2WFl1L2V2Zlk4cjk0b0dlUU1EQXpFMHFWTDhjd3p6N2dkeDhmSEIxMjZkRUhmdm4yOTJsMVpWbGxaV2JodzRZTDkydHNkcEk1eWNuSlFXRmlJSFR0Mm9IdjM3b2lLaWlxMXZSRENucjdCTWQ4cEFOU3NXUlBaMmRrd21VeXlzcWlvS0J3L2Z0eGVkdmp3WVF3Y09CQmR1M2JGa0NGRDNCNTBWbDZuVDUrR1FxSEFoeDkrNkZUWHRHbFRUSnc0MFg1ZHUzWnR6Snc1RStQSGo1ZTF5ODdPeHRpeFk3RisvWHFuZEJDT1B2NzRZNmV5ZHUzYXVjeEZXekxZN3hpUWYrV1ZWNUNkblcyL3Z2ZmVlOTNPU1FnaGhCQkN2RmM3TnJZQkdJSUMxV3BFUlpiOTlYSlZzV25USnRsMXg0NGRQUVpoeStQczJiTllzV0tGMSswZGQ5dmF2UDc2NjJXYWMrTEVpUWdQRHk5VG44cHk3NzJScUJFUWdOeTh2T0RvQnMwYVp2eDI0dGZLWHBNakNzUVNRZ2lwY0VWRlJaZ3hZNFlzTllBcm16WnRnc1Zpd2NTSkUrMjdIZ01EQS9IZGQ5L2g1czJiNVo3ZllySGc5T25UTUJnTWlJeU1kQnVJdFZnc0tDd3NSRkZSRVN3V1M0WHZnRXhPVHBaZDE2bFRwOHhqT0FiLzdybm5IcmZ0Y25KeThNMDMzMkRqeG8zNDdiZmZuT3JyMXEyTDVjdVhZK2pRb2JKQXJMKy9QMWF0V29YWFgzOGRQLzMwazcxY2tpVHMyYk1IZS9ic2dVYWp3V09QUFliT25UdVhHdlFFNFBIbjFyRmpSN1J0MnhianhvMXpxbE9yMVpnM2I1NVRidUlISG5nQXc0WU53MGNmZlNRcno4akl3S1JKazdCeTVVcVhQN3ZQUC8vYzVTN29ybDI3T3BWZHUzWU5PVGs1c2pJZkh4L1p1aXVMVWtoaGNYRnhUUmxqZ2pFbU9PZWlzTEFRdG10YkdRQVVGaGJLcmpubnN1dUNnZ0tuZW9WQ0lUam5JanM3VzNhdFVDZ0VBTnk2ZGN0K2JTdFRLcFhpMnJWcjluR1VTcVZRS3BWQ3BWSUpBRWhMU3hNQWJIK0E0cDBJM20vTkpvUVFRc2cvaGtLbzRzQ0FxS2hJQkFSVWZPRHlia2hOVFpXOTlsZXIxUmc5ZXJUOWVzK2VQVzd2VWl1NUEvYlFvVU9vV2JPbXk3Wk5talJCVmxZVzl1N2RlMXZyTFd2L01XUEdWSnRBckovS0YxR1JFVGp6KzFrb2xRb2RBQXJFRXMvaTR1SWlsRXFsem1ReUdZNGRPNWJwcnAxV3F4MElRTVU1MzU2VWxPUXhhcUhSYURTTXNmWkNpTTFHbzlIN3JXWlZnRTZuZTA0SW9UWVlETzhCc1A5THBkRm8zdVNjdHdVd1dhL1huNmk4RlJMeTkxTGV3N3F1WDcrTzExOS9IVWFqMGF0NS92dmYveUl6TXhPelpzMUNqUm8xb0Zhck1YTGtTQ3hldk5pcHJiKy9Qd1lNR0lDclY2L2lpeS9rZWRmMzdkdUg0OGVQSXpVMUZjZU9IWlBkM2pOaXhBanMzcjBibVpueWYwNGxTY0wrL2Z1eGYvOStoSVNFNE1FSEgwVDc5dTNScGswYmp3RkhWMzc4OFVka1oyZmowcVZMR0RWcUZIYnMyQ0dyTDgvT1VzZmdZTWtYWkxtNXVVaEtTc0xYWDMrTmZmdjJ1VTNmRUI4ZmowV0xGcmw5VHY3Ky9saXlaQW5tekptRDdkdTNPOVVialVZWWpVYk1tVE1IQ1FrSmFOT21EVnEyYklrV0xWcEFyVmJMMnJvNlJBMG8zbDM2MGtzdm9VZVBIaGcrZkxqTFQrWm56WnFGNk9ob2wvM0hqQm1EMU5SVUdBd0dXZm5SbzBleFpNa1N2UGJhYTdMeTgrZlBZK0hDaFU3akJBVUZvV1hMbHNqT3pvYWZueDhVQ2dVeU1qSXdiOTQ4cDdZMWF0Und1WmFTOHZMeXZHcFhYdjUrL0NtbGdrOEdJR3lzQVUvQkdCTzJjZ0R3OC9OelZXNHY4L2YzdHpXVmxRc2hSSTBhTldSbHRzZkJ3Y0VseXlDRUVKR1JrVTV0YmZOcHRWb0JBQTdya0JoalRyZUZTWklrT09kRjFuNlNkUzJTZFZ4SmtpVEJHSk5zajIzbGptMGN4aGNBSk1leHJQMGt4cGh3SE12V3gvcTFKb0FBSVlTUEVLS0xWcXNOTERtdjQxZ0FCT2RjQWlBa1NaSTQ1OWV2WHIxNk9DTWp3L21YbWhCQ0NDRWVLUmpYQWtDdGU2TVFjQWQya040TnExZXZsbDJQSGowYXdjSEI5dXNwVTZhZytHV0VaNjVldzlxOC9QTEwwR2cwNVZ2a1A0VEtWNFZhdGU3Rm1kL1BRbkJsYXdCYktudE5qaWdRVzBWeHp2OFB3RllmSDUvK0FENTEwMHpCR0Zza2hBZzBtVXc3dlJtWE1kYURNVGFYYzc0ZlFKWldxLzJXTVZhZXY4VVg5WHA5SEFCb3RkcUZBSjR2eHhpdTF2ZU5YcTkvd2szMUZNYllMUUNMYkFVYWplWVp6dmtjQUI5U0VKYVFpdVhwc0s0ZE8zWmd4b3dac3JJZmYvd1IwNmRQZDVrL05pSWlBak5uenNTRUNST2NkaDRlT0hBQVE0WU13Y3laTTlHcVZTdjA2OWNQSDM3NG9YMG5xMXF0eHBOUFBvbGh3NFloT0RnWVE0Y09sZldYSk1rcHhZR2pqaDA3WXZEZ3daZzRjYUpUSU04bUt5c0wyN1p0dzdadDJ3QVU3MTZkTm0wYVdyWnNpU05IanNoMmVsNjhlQkV2dlBDQ0xPMEFBUHZoWlNxVkNrOCsrU1FPSGp3b3EyL2Z2cjNiTmJwaisxNHBGQXI3anRpdnYvNGEvL3ZmLzVDYW11cDB3SlFqaFVLQlVhTkc0ZGxubi9XNDIxZXBWR0xhdEdtNC8vNzc4ZmJiYjd2Y1JTeEpFbzRjT1lJalI0NEFLTTZyKzlsbm45bDNNLy8yMjI5SVMwdHo2aGNZR0lpNWMrZWlXYk5tR0RWcUZLNWR1K2JVWnNTSUVlalVxVk9wNjVzN2R5NEdEUnFFR3pkdXlPbzJidHlJNXMyYjQ1RkhIZ0ZRdkx0MTNMaHhzbUM4elpOUFBvbUpFeWZpMTE4OWZ6RHVMaWpzS0RVMVZaYldBVUNGNWhnR0FNNVFDeWcrYk1CZFR1V3lsRmVWTWF6bHRzQXdnT0tvcU1OamV6OGhCR3k3YjEyTlp3M0N1cW9UdHArSDQ5OEJJWVJ3YkNlRVVESEd3QmdiQldDRTQ4L1E4YkZ0UjdERE5ZUVE1ckN3c0RjeU1qSldnbmI5RWtJSUlXVW1RY1J6TU53YkZYbEhidVcvMDlMUzB2RGpqei9hcjZPam96Rmd3QUFBS1BWTURISm5xRlFxM0JzVkNRQmdFTHBLWG80VENzUldZeHFONW1FQTl6TEdscVNtcHQ3dzJNRzFEd0JFQW5oU0NOR1dNVGFwbExiVEFhUUQyQ0NFc044cnl4anpCVkJEQ0xFWmdHdzdGbU5NSVlUd050UDBRQUF1LzlYVmFEUnRBTlFWUXZ6TFZoWVhGOWVPTWJZS0FJUVFUMnUxMnNFdXVvNDJHQXpPQ1FJSkliZnQyTEZqc3V1aW9pSWtKaWE2Ykt0V3EvSGVlKytoU1pNbW1ETm5Ec2FPSGV0MGE4NjVjK2N3Y2VKRWJOdTJEWDUrZmhnMGFCQjI3TmlCZ1FNSDR2SEhIMGRBUUFBQTROMTMzOFdKRTJYNzNDVWtKQVQzM0hNUFZxOWVqYzgvL3h6TGxpMXpDZ2FYRkJFUkFZMUdBMG1TTUhIaVJGbFFMemMzMXg2TWRLVjI3ZHFZUFh1MjdGUHZXclZxb1dYTGxsNnYyZGJYRnJRTUN3dXpCNFRDdzhQZEJwUnRHalpzaU9uVHA2TjU4K1plendrQVhicDBnVmFyeGJ4NTg3Qm56NTVTMno3OTlOT3lGNWJSMGRGbzFxeVo3T2RUdDI1ZExGMjZGRUZCUVhqaGhSZWM4dFlDd0gzMzNZY1hYM3pSNDlyQ3c4UHhyMy85QzYrKytxcFQzYXhaczlDZ1FRT0Vob2JpdWVlZWMzblFuRnF0eHJCaHd5QkprbGVCV0ozdXI5ZHRKcE1Kdlh2M2hpUko5cDlEVVZHUnk0QjFSYitCS0xTSXozMkZaUzFqakFzaE9PZmM5cFVKSWJqdGo3V2MyZXFGRUp3eHhnSElycTFsekhFc0lRUUh3R3h6MlBxeDRraXBmUXpIdmc1ak9jMW5IWWM1UEZhNWVYcmMranZFckg5ZzdXZjd4V0p1Nm1WbDdLOWZSSmZqbEt4bmpEbU9vMktNMWJjK3owekdXSTZMZVd4ajJNdUtZN2tzaWpHbUJsQy9lZlBtUG1scGFYL2wvU0NFRUVLSU54aGpyRFlBUkVWRXdNL1AvUjE1VmRXaVJZdGsxMisrK1NaOGZIeWcxK3N4YTlZc0RCOCt2RUxuYTlLa0NkYXRXK2QxKzh6TVRFeWFKQS8xbEtVL1VMM09SMUQ1K0RqbUdpNzlaTjlLUUlIWWFxUlJvMFpCYXJYYWZvSUpZNnk3OVdHSVJxT1pYYkk5WTh4aU1CaitWYkxja2NGZzJBUUFPcDJ1RVFDdFhxOWY0cTZ0VnF1ZHdCZzc2YTRONXp3eEtTbnBXb2srbXdCRVdpeVdKMUpTVW5KTFc0dE9wM3ZNWFIzbnZMLzE2MzhCSUNFaG9hRWtTWjhEdUNaSjBndzQ3RUJoakNrQnZNMFlDeFJDMEM1WlV1WEV4OGQzdjNuejVzR3paODg2Yjllcm9zNmNPWU41OCtZaE1EQVEvdjcreU1yS2tuM3FXeHAvZjM4c1c3WU1UWm8wQVFCMDZOQUJMNy84TXBZdFcrYlVkc2FNR2ZaMENNT0dEY1BJa1NPZGRoZDZDcUM2WXJ2Rm5IT09mdjM2b1hQbnpsaXpaZzIyYmRzbXk1ZHFFeGdZaUZtelpvRnpEczQ1NHVQajhjc3Z2M2c5My9uejU1MENqa09HRENuMTAvQ1N0L2duSlNWaC92ejU5dDJmanJzemRUb2RPblhxNUxUakZpZ09Wcjd3d2d2bzFhdFh1WFBlaG9hR1l1N2N1UmcyYkJoV3JWcUZRNGNPT2JVSkNRbkJZNC9KLzlsV3FWU1lOMjhlQmc4ZWpPenNiTVRIeDJQeDRzVUlEZzdHcUZHalhPWnJqWW1Kd1R2dnZPUDFXanQyN0loKy9mcmgwMC9sTjRzVUZoWmk4dVRKK1BEREQrMUIrNUxHakJtRG9LQWczSGZmZlZpL2ZuMnA4d1FIQjl0MzJOcWVXMHhNVEtrQmVCdHZkdEtXUlVFUjA1ODhhWFI5NmwzMVovdkJzNFNFQkphZm44OU1KaE16bTgzTWJEWXpTWkpZV0ZnWU01dk56R0t4TUl2RndpUkpZcUdob1RDWlRGeVNKQVlBdHZJYU5XclkyMWpMdVorZkg3TllMUGJnckNSSnpOZlhsd2tobUJDQ1dTeVd1b3l4L3dHb0lVblN1NHl4cjJ4MXRqNUNDT2JqNDhNa1NXSWxydCszcGtlaXJTNkVFRUwrVVhRNlhmdmMzTnh6cDA2ZHVuZzc0MFJHeGdVd0laUUtwUktCZ2VwcXQzdjAyMisvbFcyUWVQamhoOUcrZlh0SWtvU0ZDeGZpM0xsem1EbHpKdno4L0RCcDBpUm90VnFuTVFZT0hDamI5UEdmLy96SDdRRzlJU0VocUZHakJscTFhdVgxR2wybEp5dEwvK3FHTVlaQXRScEtwUkptczFrWkhSM3RYNVZTU0ZFZ3RncEpTRWlvYTdGWWRBREFHR3NIQUVLSU5ocU54c3dZSzdSWUxLbWM4eWtBOG13N1VvVVFtUUFlY2ZHUFZZZzFJUG12aElTRU1DSEVkR3Q3bmZYcld6cWRMa3VTcEFOR28vRi8xamxWT3AxdXVidjFDU0hLbERCUm85R01ab3dORkVMczRKeUhhelFhbDVtZGpVYmplVGprZkMwcElTSEJSNUtrWVFBTzYvWDZreHFOUmlOSjBsZU1NWDhBSFEwR1E0cGplK3R6dUVjSThhekJZRGhhbGpVVGNqY29GSXF2UTBORHp3Y0hCMy9JT2YvY2JEYWZTMDFOelFiZy9oN3pTbGFuVGgwa0p5ZTd6QWxyMDcxN2Q2U25wOHNPaXJMdGhJMkxpNU8xSFQ1OE9LNWZ2NDVQUHZuRVh0YTNiMSswYmR2V2ZxMVN1ZDVBbDVpWWlMMTc5N3E4N1J3b3pnSGFyRmt6TkczYUZJMGJOMGJqeG8yZGNxdldyRmtUa3laTndyUFBQb3RQUHZrRVc3ZHVsUjJLTlduU0pFUkdSdHF2VzdkdTdUWVE2K1BqZy9Ed2NFUkVSQ0F5TWhKQlFVSFl1bldyckUxTVRBejY5dTNyc3IvanV0VnF0VDNRbkptWmljMmJOOXZyWTJOalplM0hqQm1EUTRjTzJYY1doNGVIWStEQWdSZzRjQ0Q4L1B4S25jdGJ6Wm8xdzVJbFM1Q1dsb1lOR3paZy8vNzk5ankwUFh2MmRKbER1RmF0V3BnMWF4YTJiTm1DQlFzVzJOY3laY29VakI4L0h1Zk9uWk05NS9mZWU4OHBDTzNKdUhIamNQVG9VVmsrMnNhTkcrUHR0OTlHVUZBUWxpNWRpdUhEaCtQU3BVdjIrclp0MjZKLy8vNEFnS1pObTVZNnZrcWx3cXhac3hBWUdDZ3JiOU9talZlQjJQdnZ2NzhzVCtlZnp2Ny9mMUpTa3NzR0Z5L2UxdnM3ajFxMWFzVVpZeFpydW9MTFJxUFI2d01kTkJwTnFSOHlFMElJSVg5SHRXclZDaEJDYktoUm8wWkRqVVpqa0NUcGZiUFovSVcvdi8rMXBLU2tmSlFoVlk4aXVNQmZzQUFGNXd5cVVzNm5xSXB1M0xpQmQ5OTkxMzZ0VnFzeGZ2eDRBTUN1WGJ0dzh1UkplMTFBUUFBNmRlcmsxVGtVVVZGUlhoL3llK2pRSWRuN0dGZGNwWTNidlh1M3g3SFZhbldwcWNPcU1wV3ZMeFNjd3l3RTV6elVENkJBTEhIQllyRjA0WngvNkZqR09iZnRnUDBUZ0MyWDYvc0dnOEg1dmt3SFdxMTJHNERIQU1Ca01nVXBsVXJiWG5qYkVkQlBXTjl3RkFMNG4yMDZBSTFLR2RicjN4ZU5SdE9OYzc0Q0FCaGp2UmxqdmQyMWpZdUxxNU9Ta3BMaHJsNEkwWXN4RmduZ1h4cU41a0hPK1hZQVFVS0l6eGhqblhRNlhTZUh0dlVCakJGQ3BESEdBblE2M2N1Mk9zYlkycVNrcER0N29nb2hYbUtNMVZFb0ZOTUF2SzVVS28wNm5lNFhTWktTaFJBL0ppY25PMjhickdRcWxRb3RXclJ3ZXdDWGo0OFBubm5tR1hET01YVG9VSmpOWnRTc1dSUExseSszNzRRdGFmejQ4UWdMQzhONzc3Mkg0T0JndDJrTlNvcUlpTUF6enp5RFZhdFcyYS9idDIrUGhJUUV4TWZIZS8yaUJTaSszWC9zMkxGNDhjVVhjZURBQWV6YXRRdSt2cjZ5blpCQThTN00zMy8vSFZGUlVRZ1BEN2Qvall5TVJHaG9xTk1uOXpxZHpwNlFYNlZTWWViTW1mRHg4WUVuZmZ2MnhVY2ZmZVJVN3V2cmE4OHpaZE9vVVNOMDc5NGRGeTlleEtCQmcvRFFRdzlCcWJ3ei82MDNiOTRjYytiTVFVNU9Ecjc3N2p2czJyVUx2WHU3L1djZEhUdDJ4UDMzM3kvN3Z0U3ZYeDhmZi93eDNuampEZnowMDA5UUtwV1lQMzkrdVhhUCt2bjU0ZTIzMzhZenp6d0RzOW1Nd1lNSEl6RXgwUjY4RHdzTHc5S2xTekZzMkREazUrZWpWcTFhbUR0M3JuMDlRVUZCaUlxS3d1WExsKzFqTXNaUXMyWk50R3ZYRGlOR2pFRDkrdldkNW5WTVZlQk9SRVFFQmcwYVZPYm5SQWdoaEJCU1hZU0VoSEFBWVFEQU9kZHl6bGNxRklwOFNaS094c1hGSGVLYy8xQlVWUFR6OGVQSHIzc2N6S0x5WndxaFpJekQxODFHaktwcTVjcVZ1SDc5cjZkb3NWZ3dkT2hRNU9YbElUZFgvbG50RzIrOFVhN0RnRDFadW5TcGJDT010MnhuVzVTbVhyMTYxVFlRNjZ0U2dTc1VFR0JjK0p2OEFaUTNuV2VGbzBCczFiTE5iRFlmQlFDRlF0R0ZNZlllZ1BGbXMva2JIeCtmY3UrVVMwMU4vUTJBR2dDMFd1MGJBT1l5eGhMMGV2MUp4M1pDaUFLRHdkREQzVGhhcmRadHNOUlJmSHg4ZDg3NU5nQStraVROQS9CbHlUYWM4MEVBbmdOd3lHdzJYL0V3NUJoUm5NaHVNK2Q4TDRvL1hTdGlqUFVXUXNqV3l4aXJnZUpkaGZXRUVPOVlpMzBZWTZyOC9QeFBBVkFnbGxRWjFzVHQvb3l4K3dEY3h4akw0WnhmMFdxMXh5UkoybGhVVlBSRldscGEyZS9EdjBOY0JXS1ZTaVVhTjI2TXhNUkUrNDdOZ1FNSDRwZGZmc0dTSlV2YzNsSmpNMnpZTU54enp6M0l6ODlIVUZDUTEyc1pObXdZYnQ2OGlSNDllbFRJYlRVcWxRcmR1blZEdDI3ZFhOWTNidHdZczJiTjhucTg3dDI3SXljbkIrKysreTVtelpxRkZpMWF5T3BIakJnaEM2emFYcFM5OU5KTDRKemo2NisveHFWTGx4QVFFSUFtVFpwZzdOaXhxRjI3dHRNOE0yZk92R1BCVjFmVWFqWDY5T21EUG4zNmVHenI2cll5dFZxTkpVdVdZTzdjdVdqUm9nVmF0MjVkN3JYRXhzWmk0c1NKcUYyN3RzdEQwQm8wYUlCWnMyWmh3WUlGK1BlLy8rMzB3dmVqano2Q0VBSktwUkkrUGo3dzgvUHptQjZoV2JObTRKeTdQUEUySUNBQUhUcDB3Tml4WTJVbjVCSkNDQ0dFL0ozWjdzNnkzYkdxVUNnNkFpaFVxVlMvYTdYYUx5UkorakE1T2ZtNHUvN01SK0V2QkJTY2MvaFZzeDJ4RFJzMmxGM241K2NqUDk5NTQyWDM3dDNScmwwN0xGMjYxT1U0SlEvZi9laWpqNXp1ekFLSzB3bDA3dHo1TmxiOHorRnIzUkhMbUZDSUlxWHJ2R1dWaEFLeFZZalJhTXdDa0FVQUdvMm1rZlVnaWZNcEtTbkhBQ0F1THE1aWs4NlZ3Qmlyb2RWcVN3djZlUHpsMWVsMHp3TllCdUFZZ09PYzgwUUFYK3YxK3IwT2JWNFdRb3hpalAyY201djc2S2xUcDl3ZWJLSFQ2ZG9ENk1JWXN5UWxKZDNVYXJVamhSQjVuUE1qQURZWURBYjdqdGU0dUxqNlNxWHlOd0FURFFiRFlzZjVyR3NpcERUdWtoRlZTSGxDUW9LOTNPSEZpdXd4QUxVUVFzMFlhNkJRS0hwenpxOXB0ZHBQTFJiTGVrbVNmaThvS01oWHFWUUZhV2xwUmJnREozTVBHREFBWGJ0MnRWK1h2TDE5NU1pUjZOV3JGempuVUtsVThQZjNSMGhJaUZNZzhMbm5uc01MTDd6ZzlZRkZKZk9NZXNQUHp3K3Z2LzU2bWZ2ZFRYMzc5a1hyMXExUnQyNWRwN3FBZ0FDWGVVeDlmSHlRbUppSXhNUkUyYUZRN3BRbkNMdDM3MTdQamU0Z3BWTHAxU2Z3M25qeXlTZExyZS9jdVRQYXRXdm44bnRkTWwyRk4vejgvUER6eno4RCtDdlFMRWtTekdaemhhV0RJSVFRUWtpbFlURXhNYjVtczFsbHU1UEpiRGFyWW1KaTZELzVFbTdldk9rYkVWRjhHSkx0UFUySmczaDlHV094QUdJVkNzVnJHbzNtTndBZlNaTDBrY2xrdXFWU3FRcFNVbEpNQUlvZ21mMmg4TEdtSnFoZU8ySzdkT21DK2ZQbmw5ckdsaEl0TnpmWDR4a0ZOcDkvL3JuTDhyNTkrMUlnMWt1K3ZpcHdCUWNFNHd5S0t2VjNtQUt4LzJCYXJiYTV4V0x4UzBsSjBRT0FFS0lRd0toU3Vxd29iVHhKa2xRQW5nSHdiV0ZoNFZOcGFXbjVXcTFXd1JqN1dxdlZ6bUdNZlN5RVdBYWdCMlBzazRLQ2doZE9uVHJsYWJmZkZNY0xnOEdRRE5odkR3M1hhcldPMjZtZXQzNU5MMUh1SEFXcEJNMmJOMWVwVktybVFvaFFJUVJUS3BXeUU1MGREd1lCd0JRS2hjdHlJUVJ6MkxVbE8wekVOaGJuM09uVWFNZDJqbU9YYkdmclgzSk8yMlByMkc3N3VwdmY4YkUxdU9SeWpvcm9LMG1TMGxNQXk1RVFRbW1idzlYNHRqVzRPakhiOGJIdGUrT3F2L1dGaWV6N1pCM1QxWHBzZFdFQVhsQW9GTThxRklvL2ZIeDhmZ2R3S2k0dTdyOHBLU25PcHlmZHByQ3dNSVNGaGJtdER3a0o4ZXAyR3R2QldBUXVnN0RlS3N2dk1ISFAzY0ZkNVZWeTF5em4vSzd1U2lhRUVFSkl4WXVPanZZUER3OGZ6aGhySzRTSVlvd0ZDeUVVS3BWcWJtaG9hRlpscjY4S1VnQ3d2K2gzZkU5amV5L2pHSmpsbkRjQU1KMHg5cGEvdi84MUljVHZyVnExT2lpRVdKRlR3UDNCaFpJejd2TDhnYW9zSWlJQ1hicDBRWFoyTmlJakkxR2pSZzE4K3VtbnNGaitPZ0xucmJmZVFraElDREl6TSsvS21uYnUzSWxhdFdySnlzNmZQNC9ISDM5Y1Z1WXFONytyZHRWVjhZNVlCUVFEaDRKN3QwUG9McUYzRHRWRTgrYk5TNysvdDR3a1NWckVHT3V1VUNqR0E5QmJpODBHZzJGemlhYUtGaTFhQkhQT1E1UktaUkdBV2hxTnBqK0FFRW1TZnJMdDFnVUF6cmtwUHorL2UxcGFXZ0dzaHc0WkRJYkJXcTAyaXpFMkRjQTA2ei9RYituMStyYzlyVEUrUHI0eml2UGMzb1ExdFVJSlR6SEdubkpSdnFNcW5yVG82K3NiTElTWXBsQW83Z1BzZ1VVN1ZzeCs3Vmh2Q3c2V0dOSVdISlJkVy9zNnRiY043dGplY1Q1VzRwdkc1QTN0NjNINEQxVlc3Mkk5SHVkd05VYUpUMUx0WFJ6bmNEZW5iWTBsQXFZZWxaakQ2YkduZnE3YWwrZDMwT0Y1eUw0eXhud0FOQkpDTkdLTWRWRW9GRTlvTkpyVFpqTit6aldEb25XRUVFSUlJWVRjaG9pSWlCZ2h4S3NBbXBSNGI2Q3JpdTh0cTdLUzcya2NIMXNQRkk4Q0VLVlVLdHNCR093UEtTWGZESC9HR0h5cTRZZmJqanRpNTgrZkx3dkNQdjc0NC9ZY3E1enoyNzZEcXJvRnFpdVRqNC9TR2tjUm5BRlY2aHRYL1g3TC8zbUdhclhhdHhoakNyUFovSWpuNXU1cE5Cb05nQjRBd0JoN1JBaXhFMENDVnF2OUJFQjd4cGlmVnF2OUhrQUlnR0FBSVl5eGtnSFFTTTY1YlMvOGNCU25JTEN6NWJOTVNFaG9LRWxTVHdCOUFUd2doTGdCNEJjQVhRRE0wdWwwVHdBNEpFblNFYzc1c1N0WHJwUThvVmloVUNqZUEzQk9DTEdiTVRhNlJQMDVJY1IrenZsS1NaS2VBakFkd0ZYR1dEZkdtTXRVQjJscGFWZTkrMDdkR1JhTGhTbVZTcFVRd2cvdWJ5c3ZkemxqVEpRc0x4SFU5Rmhla3VPWUpWNkFlRnhQaVRuSzlMeEtQQmV2K2dBUUxqNko5ZnIyZmNhWUJNQlUzRlVJNjNpUzdiSDEybFluMmNxc2g5N1oya2dscm0zMXN2YWNjOWVKU04wOXNlSmNzdGFId3NJWTgyV01CVE5tOFMxRHZKa1FRZ2doaEJEaWdpUkp2b3d4RlFDTEpFbDZ4bGh0dU40TVJGQzhBWVl4cG5heDBjWlRQOGYzbFJ4QUxTVm5Dc1lFRTBLZ3FLaW93dGQ2dHh3OGVCQ2JOLysxcnkwNk9ob1RKa3l3WDRlSGgrT0hIMzZvaktYOUk1bUx6SkNFQklCSkVvVGJkSmlWZ1FLeFZVaDBkTFIvV0ZoWUY4Yllvd0I2QVlEMVFLcXpraVN0ZG1qNnNsYXJmY0hEY0Q2d0JxRzBXbTA5QUI4d3hoNnlWVXFTOUxqUmFOeXUxV3FYQWJoZkNIR09NWmJDR0xQbHFjMFNRdHdRUXRpdkFmeVBNZmFERU9MNUd6ZHVaSjg5ZTdiQWNVSkprdHBvdGRvaGpMSDdoUkIxR1dORlFvanZHR1BEcmx5NThsbEdSa2ErVnFzTkYwTDBaNHc5Q1dBTTU5d0hBTUxDd29ZN2p0V3laY3N3QU0yRkVDTVlZd2tsbjV4ZXI0L1RhRFFoa2lUTlo0eU5BcEFQb0tiRllxbVpuSnk4ejdHdFJxTVp4UmlMQitEZGtleDNpTmxzenVLY3Y4VVlDNGIxWjhNWUV4YUx4ZjdZc2R3V2pEU2J6ZmJIanVXTU1XRTJtMTJXdSt2TE9aZTFNWmxNY0t3djJjNWtNZ25IOFRqbnNzZUZoWVV1eXpubklqOC9YellXNTF3b0ZBcjc0OXpjWEFFQUNvWEMza2FoVU5qYjNMeDUwMTVtKzZwVUtnVUErUGo0aU16TVRBRUFTcVhTWHE1U3FZUy92NzhBQUwxZUx3QllVSVpnN04yaTArbGNyc2xGZ055Mkc5a2toRGdwaEVobGpQMWdOcHQvU1VsSjBjYzBpbXNQSmV0N3h4ZE1DQ0dFRUVMSVAwTVJnRGtBREVLSTBNcGVURlhGaWcvbTJnTVh3V3AzNzJsc2RVSUlpeERpTndEN3pHYnpWemROMGpXbFF2V3hKRW1oQlFXRmQzamxkOGI1OCtkbFp5QW9sVXJNblR2WDZ6TXpLdEt1WGJ1Y0RvN055bkxPcnJGbHl4YW5NbGZ0cXF1Q3drSllMQll3QVFsbXlma0V0VXBFZ2RncUpDSWlZZzZBVjYyWE42MWZFdzBHdzNMZ3I4TzZoQkFHQU45NUdLNHZnQWFBUGMva1EwS0kvUUF1TWNZR0tSU0tVd0JnTUJpOERrNXFOSm9aakxGekJvUEI1YzVTU1pMT2NjN3ZFMEo4TDRUWWJiRllkaXVWeXJjbFNhb1RFUkhSSXpJeThrUlNVbEk2Z0pVQVZqWnExQ2dvTUREd1FjWll4NXljbk0xQlFTMERDcE1BQUNBQVNVUkJWRUVMYldNZE8zWXNVNlBSVERVYWpSL3JkRHBaSURZaElTSEFZckc4eEJoN0UwQ29FT0lEenZrYmtpUWQ1Wnh2YnRXcVZXeHFhdXFOMk5qWW1nRUJBU3NBREJCQ0dKczNieDZWbHBaMjJkdm5XOUhTMHRKTUFJd2VHNUovbEJLSGRja2VDeUd1QTlnaFNkS21vcUtpa3lhVEtTczlQZjFXWmF5VEVFSUlJWVNRZndxRHdmQUhnRDhxZXgxVlZmUG16ZFcrdnI3MmUvQmRCVjhCcHpRRmx5d1d5N3JjM055MXQyN2R1bnoxNnRWY0FDSzZRYlBHZ2d1TEpFa29LQ3h3T1U1VmxwV1ZoY1RFUk9Uay9IWDhqVmFyeGVIRGg3Rno1MDVjdVhJRkFRRUJtRFZyRnBZdFc0WnIxNjZWZTY1bm4zM1c0eGtVcTFhdDhtcXNlZlBtbFhzZDFVRkJRVUZ4bWdnbUpNWkZYbVd2eHhFRllxdVduNFVRQ3dGc0ZrSkVjODYzQ2lHY0FvZU1zUi8wZXYwYnBRMmsxV3BqWVEzRVNwSjBSZ2p4Y0hKeThoNnRWdnNHZ0VFQUVCOGYzNFJ6cm5mVm56RTJVd2p4Q29yVEZOZ0pJYURWYWdGZ2xjRmdlTTJ4VHFsVVppWWxKVFd3WFZ2VEV3emluSWM0OURVeHhrNEIyS3ZYNjE4RnNNUDZ4M1lBbDUzUmFKenI0bmxORWtLOHpqbXZLWVQ0VVFqeGVrNU9UbEpRVU5DL0dXUDFBRmlVU3VVa25VNW5FRUlzQlJBa1NkSmtvOUU0SDlhOHRZUlVGU1Z1elFGakxGOEljVXVTcEJPTXNRL3o4dksybmpwMUtyc1NsMGdJSVlRUVFnZ2hicFhjV09Kd2JaWWs2WXJGWXZtY01mWkpTa3JLenk0SFVLcnlHR0NXaElTQ3d1cTFJL2Jtelp0NDRZVVhjUDc4ZVZuNWtTTkhjT1RJRWZ0MW16WnRBQUQ3OXUzREgzK1VQNzcvK09PUDM5Wmh3UDhrQlFXRnNGZ2tDTUVzVUJUUmpsamltbDZ2M3dKZ0N3Qm9OSnJvaWhyWGFEUm1vZmkyQVptQ2dvSkxBUUVCb3h6THJMZk4vMGNJY1F2QVpzYllhNUlrdmNvWXl3UUFJVVFrNTN5SkVDTFgwN3hKU1VsbkFJUTJiOTQ4eXRmWHR5bGpyQlVBRFFBdGlsTW5sSmtRSW9NeGxpWkowanRHbzNHM1RxZHJIeGdZbUFTZ2dSQmlFR1BzWVFBVGk1OEt5eGRDZk9NcW9FdElWV0I5c1pJdmhEQXl4bjZ4V0N4SlFvZ2pLU2twcHlwN2JZUVFRZ2doaEJEaVNZbTBBNFdNc2ROQ2lPL05adk5PazhuMHZhZU5KU0szc0VBRStWa2tTYUN3bXFVbTRKemo3Tm16SHR1cDFYY3UzYkNmbjUvYlE4QUtDd3ZkN2xhMllZeTVQUVNzTWxJclZCVGJqbGdHSWQzS3o2ZEFMS2thVHAwNmxhM1JhTFNjOCsvMWV2MU9vRGlmS3VmY1VsUlV0TlhIeDBjQzhDcm5YS1hYNnpjRGdGYXJuUW9BakxIdDdzYU5qNC9YY3M0bkEvaVZNZmFySkVtbkxSYkxpWlNVbEFPM3UyYWowZmdKZ0U4U0VoSWFhclhhOVVLSUlZeXg1S0tpb25aS3BmSlBBSzliRTRhL0pZUzRCT0Q5K1BqNEpzbkp5YWR2ZDI1Q0twSVE0Z0pqYktQRll0bkJPZit0b0tEZ21qVjlCU0dFRUVJSUlZUlVDOVlBN0NtTHhiSkJDUEhaeFlzWEwxeS9majBiWHA3VndWaE9IaE8rWmttU1VOMXl4QVlHQnVMKysrL0h2bjM3U20xVHIxNDlsM1h1QXFnMkpwTUpraVNWMnViamp6OTJXYjVyMXk3TW1qVUxablBwTndaenpqRng0a1QwNmRPbjFIYlZqUzFITEJpVGJxcFVsSnFBVkEyTkdqVUtZb3oxQWpCUnE5VitJSVNZd0RsL1RRaXgrOWl4WTVrQW9OVnE5elBHWG9pT2psNGVIQnpzenhoN1NRaHgyR0F3SkxrYmx6SFdHa0JYeGxnL29QZ3ZOdWNjV3EzMkJvQlV4bGdxZ0JRaFJDcm5QRGtwS2NucnZ4UTZuZTVoQU04TElYcFpkN3hPWm93dDRweHJBZnlDNHQ5cHN4Q2l4dFdyVnplRmg0ZlBVU2dVL3dId0VLcmdvVTNrbjhsaXNmUzZlZlBtdHlVUHZDT2x1Mzc5T243OTlWZFoyVDMzM0lQR2pSdDc3SHZyMWkwa0p5Zkx5aG8zYm95b3FLZ0tYU01oaEJCQ0NDRi9kN2R1M2JLRWg0ZnZONXZOaHdHc1NVbEp1Vkxlc1RJeU1ncGltb1ZaYzhSV3IwQXNBRHp5eUNNd0dBeG8yclFwR2pSb2dMcDE2eUk2T2hxMWF0VkNWRlJVcWNIV0w3NzRBaUVoSVc3cng0OGZqd01IeXI2ZmJlM2F0Vml4WWtXcGJWUXFGVXdtRXl3V0MyYk9uSW5MbHkvanVlZWVrNlhPcTY2RUVDZ29LSVFrU1JCQ21KR2VYcVYrc1NnUSt3K1ducDUrS3lFaG9iVWtTZTh4eGtaWkE2ZkJGb3ZsYVZzYnh0Z01JY1NCaUlpSXVRRHFBWWdTUWd3cWJWeWowZmcrZ1BjVEVoTHVOWnZOc1p6eldBQ3hqREd0RUVJSG9KTjFiRWlTOUg4QWZ2SjJ6VUtJRGdDNkFWaHFzVmplTlp2TldYNStmdE1WQ3NVa0FDa21rNm1QU3FYNkJVQ3RqSXlNL0lpSWlHa0FWdWwwdXRsNnZYNUsyYjVEaE53Wnljbkp1eXA3RGRXTkVBS1RKMCtXNVZvQ2dDVkxsbmdWaVAzZ2d3K3dZY01HV2RuMjdXNDM5cGRLa2lSSWtnU2xzbnovaFM1ZnZoemZmUE9Ockd6MjdObG8xYXBWdWNZRGdCMDdkdURTcFV2MjY5allXRHp3d0FOdTIyL1pza1YyS21xblRwM1FyRmt6V1p1OHZEeW5UOWlIRHgvdTl0YWx1eWtyS3d0NWVYOTloc2M1cDZBNklZUVFRc2hka3BHUmtaK1JrZEVQRlhNT2k3Q21JTlJrM2J3Sms4a0VsVXBWQWNQZUhWMjZkTUZERHoza3RyNmdvQUFYTGx4QVdGallIVi9MOWV2WE1XUEdESHovL2ZleTh2dnZ2OStwYk02Y09aZzRjYUo5eCszcTFhdGhOQm94WThZTVJFUkUzUEcxM2tsbXM4WCtYa2NJL0Y3SnkzRkNnZGpxS1ZpbjB6VXFyWUVRb29ZM0ExbDNvNDdXNlhRQ3dHZ2hoRW1wVk5ZQ29BY0F2VjUvU0t2VmZnaGdySFhjWlVhamNiK1hZMThDY0FtQTR6NTlucENRMEVRSTBWb0kwZFJnTUhnZGhBVUFnOEV3UTZQUkxESWFqYmUwV3UzVENvVmloaENpSG1OczRhMWJ0NmFtcDZjWGFyVmFBWUJaMTc5R3E5VU9Zb3hOMW1xMWtzRmdtQWJhR1V0SXRmTy8vLzNQS1FqYm9VTUhkT3pZMFdQZnk1Y3Y0OU5QUDVXVnRXblRCdEhSNVV2RlBYdjJiSnc5ZXhaejVzd3BWL0R2K3ZYcnlNaklrSlVWM3Vhbi96dDM3b1JlLzlmWmkzMzY5UEVZaUhVOEtDQWlJc0psSUhiMTZ0V3lzc0dEQjdzTnhLYW1waUk3Ky9iUGxnc01EUFFZbEY2d1lBRysvUEpMKzdWYXJTN1hiZ0ZDQ0NHRUVGSnVGWFlZTm9OSUF0aGpGeTVjUkY1ZWZyVUt4RExHY1AzNmRWeTRjQUVYTDE3RXhZc1hjZjc4ZWZ1ZnExZXZBZ0RXckZseng5WWdoTUJYWDMyRmhRc1g0c2FORzdLNjNyMTdZOFNJRVU2QjJNNmRPK1BOTjkvRTIyKy9iUzg3ZlBnd25ucnFLWXdiTnc2OWV2VUM1L3lPcmZsT0tqUVZJdU5pOFNZVnhzVGhTbDZPRXdyRVZsR2M4MGdBRUVJVXVhZ2VidjNqbG5VN3VjVkZWWWgxWERNQU5HL2VYS1ZTcWQ0Qk1CcUFnVEVXQm1DYlRxZnJyTmZyRDJrMEdnMEErN3R6eGxpMFRxZHJwTmZyMDBzT0xFblN2M1U2bmNkb2d1T3BpanFkYm9ORHVkclROdmlFaEFTMUpFbkRkRHJkU3dDYUNpRitFa0lNTUJnTVJ3QWdQajYrQldPc2xoRGlqRzFaQUo0RzhET0F5VnF0OW9EQllQalcweG9KSVZXSFhxL0h3b1VMbmNxTlJpTzZkZXZtc285Q29jQlhYMzBGb1BqVDNvSUNlUmFJMU5SVXQzMGRKU1ltb25mdjN2YnJSWXNXMlhmU0RobzBDRE5tekVDblRwMjhmaTZWSVM4dlQ3YjdGWUJUcnFpYk4yL2k0c1dMc3JLU0wrS0E0cUMyWTdEVmNTZnFnZ1VMY096WXNkdGViOHVXTGJGKy9YcGN2WG9WdWJsL25Rc1pIQnlNME5EUTJ4NmZFRUlJSVlSVUxXYUpKZnNvZ0F1WExpRXZQeDhoSWNHVnZTU3ZiTnEwQ2N1WEwzZDZyK0dLcXdPNzNuLy8vVkx2TnZ2dHQ5ODhqcXZYNjdGNDhXS2twYVU1MWZYdjN4OFRKMDdFaFFzWFhQYnQyN2N2QUdEdTNMbjJuYkhaMmRtWU9YTW1ObTdjaUxGangrTC8vdS8vUEs2aHFqRVZtbkRSR29nVmdOdTBtcFdGQXJGVmlFNm5hdzlncXhEaVR5RkVZeFJ2MFQvaG91a3VTWkkrS0cwc3h0aWJqTEVFMjdWV3E5MW5MVzh2aENqa25HZHB0ZG8zR0dPdkFMaFhDUEVaNTN4WVVWSFJQUXFGWXI0a1NmZHF0ZHJ0akxGSEFSUUpJV1l5eHVvSUlZWXp4bnBwdGRwOWtpU3RTVTVPL3EvRHRJOTRPcEhQdzVvOTN1OHFTZElFeHRoYlFvampraVFOVUNnVUp3RWthalNhZm93eGZ3QURoQkFtenZrbnRqNEdnK0dpUnFONWlERVdUMEZZUXFxWFU2ZE9ZY0tFQ1M2VHpPZm01c29DZFk1c245NnVYYnNXUC96d2cxTjlRVUdCVnkrWUhBL1lYTDE2TlQ3NXhQNVBDMjdkdW9WeDQ4Wmg4T0RCZU9XVlYrRGo0K054dk1ydzdiZmZZc2FNR2FXMldiWnNHWll0VytaeHJJRURCOHF1NzdubkhxYzBDeFZsM3J4NTJMdDNyLzE2eUpBaEdEZHUzQjJaaXhCQ0NDR0VWQjVGb1RBS2Y0aUxGeTh6eC9SVFZWMXdjTEJYN3lrQXVOemx1M256NW5MTmF6YWI4ZTIzMzJMVHBrMHVOMElvRkFwTW5EZ1IvZnIxOHpoVzM3NTlFUmtaaVVtVEpzbmUrNlNucHlNeE1SR05HalhDVTA4OWhaNDllOExmMzc5YzY3M2JDazJGdUhqcE1vUVFvckNBVXlDV3VGZFVWSFRLeDhkSEFBZ0RrTTRZZXo4NU9mbTBpNlpuakVianR0TEcwbXExc2gyempMRW9BTEZDaU91TXNXbjUrZm0zZkgxOUJ3b2hjZ0FNTmhnTW0xRjh5MzRlZ0VFNm5lNXJJY1QvQ1NIV2NjN242dlg2TXdDZzBXaldBQmdIb0RkajdCUEhPVGpuTVVsSlNkZksrL3gxT3AzSHZwenptVUtJWHd3R3d4Y0FSR3hzYkUxL2YvK0JuSE5mQVBsQ2lKTUFwaVFsSloxeDdHYzBHbjhGOEt1ck1Ra2hWWlBSYU1UWXNXT1JrNU5UcnY3YnRtM3ptS1MrTEJoallJeWg1QWRPR3pkdWhNRmd3RHZ2dkZQdWRBZUVFRUlJSVlUOFUvM3hSOG9mOVdJMTE3TnUzcXg1NlhJbUdqVnNVTmxMOGtyOSt2VTl0Z2tJQ0VEZHVuVVJFQkJRWWZNZU8zWU1VNmRPdGU5aWRWU25UaDNNbURFRDhmSHhYby9Yb1VNSHJGKy9IbE9tVEhFNkhEazlQUjN6NXMxRGJHd3NXclJvY2R0cnZ4c3VYc3JFcmV4c01PRGE1YlBHczVXOW5wSW9FRnVGcEthbTNnQlF5MTE5U2twS0JxeTVUejB4R0F5UE8xN3I5ZnFXMW9mMmRBVnhjWEhkVTFKUy9vU0xGQVltazJrWTV6d25KU1ZGdHQzTWFEVCtDT0RIRmkxYTNIUDgrUEViMXJGZkJ2Q3lOK3NxalY2dmQ1bTlXZ2l4MkdLeGJBS0FwS1NrSWdEMmc0NU9uano1SjREQTI1MmJFRkoxQ0NHd1ljTUdMRisrM0drbmJLTkdqVEI2OUdqczNMblRLYy9ScEVtVGNNODk5OWo3ejVvMXkybnNSeDk5RkowNmRjS1ZLMWVjMGgzRXg4ZGo4T0RCc3JMWTJGajc0OUdqUjZOVnExYVlNbVdLMDYzK0owNmN3TWlSSTdGeDQwYWNQMysrMU9kMy9mcDFwN0wwOUhRb0ZJcFMrN1ZxMWFyY0I0VGREZlhyMTRmRlV2emZTV1ptcHV4NSt2bjV5VjZvM3JoeEE1Y3ZYN1pmS3hRS05HblN4RDRPSVlRUVFnajVSNUVBeVFEd3JpZE9uVWJIRHZkVjlucThFaE1UWTM5ODc3MzNvbjc5K21qUW9BSHExNitQdW5Ycm9tN2R1bmZra0M2TlJvUFJvMGRqMWFwVjlqTEdHQVlOR29ReFk4YkF6OCt2ekdNMmJOZ1FIMzMwRVpZdFc0YU5HemZLNnNhTUdWTnRnckFBa0p4cTJ5VXNraXQxSVc1VTNYZDBwS0k1QlZ0VFVsS3V1R3Q4N05peHpOSUdPMzc4dUhNazRRNHhHQXgvQVBqRFkwTkN5TitDSkVuWXZuMjdVeEEyTWpJU3k1WXRRMFJFQkdyV3JPa1VpTDE2OVNxZWV1b3BaR1JrMkFPQ2ptSmpZekYxNmxSN0NvR3Z2dm9LeDQ4ZnQ5ZWZQSGtTQ1FrSnBlWWhiZCsrUFRadTNJang0OGZqNU1tVDluTE9PYVpNbVlKTGx5NWgxS2hSWlg3TzgrZlA5OWptdSsrK1EwaElTSm5IMXVsMFRrSHA5OTU3RDlldS9YVVRRcDgrZmRDNmRXdFptNXljSEx6NzdydXlzaWxUcHNoZTJEbm10Sm8rZmJyOThhSkZpMlJwSEJvM2JveDE2OWJacjdkdTNZclpzMmZicjRPRGc3RmhnejFsT0NGM0ZXTk11SHBNQ0NHRWtMdUhBVWNBZFAzeDU4TVlQV0lZUEowZlV4WDQrL3RqOCtiTnFGT25Ucm1Dbjd0MjdVSndzUHQ4dUpNblQ4YWhRNGRjMW8wY09SSUhEeDdFaVJNbjBLRkRCeVFtSnFKeDQ4WmxYb01qbFVxRjExNTdEVDE2OU1EQ2hRdVJuSndNalVhRElVT0czTmE0ZDVNUUFvZStMejRUWG1Jd1ZQSnlYS0pBTENHRWtDcEZvVkRnNVpkZnhtdXZ2V1l2aTRxS3dxcFZxeEFSRVFFQTBHcTFpSXFLd3VYTGx4RVVGSVRZMkZoN0F2em82R2g4L1BISCtPcXJyN0J5NVVwY3ZIZ1JVVkZSV0x4NHNTeVBhOSsrZlhIOCtIRXd4bEN2WGowMGI5NGNWNjVjOFhnZ1ZHUmtKTmFzV1lNcFU2Ymd3SUVEQUlDSkV5ZmlnUWNlUUdwcWFrVi9PMXdhUFhvMHpwNzk2eTZiVzdkdXllcS8rdW9yKzR1MnlNaElweURubWpWclpJSFlWcTFhb1dmUG5ySTIxNjVkY3dyRWR1dldEWUdCZEJQQzNTS0VCQ1dIbjU5Q2pOVHBkTjJFRUZ3SXdSbGpDZ0NNTWNhRkVBcnJWdzZBMng1YjJ6bVdLYXpYekxHUHJRN0ZkOXdvSE1kd0hOZGF4eGhqaXBKek9kUnp4cGlyOFV1TzRiZ2VYMnQ1VlZDK1BDaUVFRUlJdVcwQ1lpY0RKdng4K0toUDVwV3JpSXFNcU93bGVlVjJncC8rL3Y2bHBpeXduWHZoaWxLcHhPelpzM0g5K25Yb2RMcHlyOEdWRmkxYVlPM2F0ZGl6WncrYU4yOWU2anFxbXN6TUsvang1MThBb0VoQXVqT0hXZHdtQ3NRU1FnaXBjaDU4OEVFMGFkSUVwMDhYcDhrT0RRM0Zva1dMbk5vMWF0UUl0V3ZYQmdBa0p5ZGovUGp4c3ZxWW1CaGtabVlpS0NnSTc3enpqcXd1UHo4ZklTRWhhTktrQ2Z6OS9aR2JtNHRWcTFhaGRldldUaWtLU3ZMMzk4ZUNCUXV3Wk1rUytQajRvSC8vL3JmemRNc3NLeXZMWllvRG04TENRaFFXRmdKd2ZUREEyMisvTFR0WW9HN2R1azV0UWtKQ3NHYk5HbG1adDdtdFN1YlJyUTQ3R3FvcVB3WHpWeW41VU9DdlBNV09iTmVPNWFXMWM5WEgxYy9IbXpwdiszb2F3eE1oaE1RWWsvNjZ0UCtDQ1ljZHJNSmFaMzlzbmNmK3VHUmZGMjB5SkVrNjUvWENDQ0dFRUZKaENzMzU2WDQrTlg0MW1Vek52OXJ6TFlZUExmMzFlSFgwK2VlZmw2bTlxL2Mvam1KaVltVHBFZHlwVTZjT2twTEtmbVpWOSs3ZHk5eW5zbjI3N3dDS3pHWkFpRk5GaFJaWFp5NVZPZ3JFRWtJSXFaTDY5ZXVINzc3N0RqVnIxc1R1M2J0eDRzUUpsKzNTMDlNOWpuWDY5R2w3VUxla3c0Y1B5NjVMQ3paYUxCWjdMbGZPdVZQZ2wzUHU4YmFrb3FJaXA5UUpLcFhxam4vUzNLVkxGM3R3dGlJOCsreXpHRGx5cE11NmtvSFk2dlFwZXRYQ1lKYUVpVnNzaHhXY1h3VWdXWU9Ha2pXZ2FBc3Myc29GWTB5U0pFbFlBNWUyUUtVUVFraTI5clk2Vzcwa1NSSmp6TjdYTm83RCtMTHhiR001anNzWXM2L0JPcjlzM0pKek9hN1ZPbGFSMis5Q2NYOWJXempPWTIwaXJQUFlnNnNPejBNV2NHV01DWXZGNGhUQXRWNWZTMDVPcnBLNXhBZ2hoSkMvdTh0bWMzYU1raDBSRU0xMmZQRVZHenA0Z01jekZBaHhaTEZZOFBXM2U0cy9tV2M0TE9YNWxQc3crVHVKQXJHRUVFS3FwRjY5ZXVHSko1N3crRW53M1dJeW1mREtLNitnVHAwNmVPMjExMXdHWEZ1MGFJRWZmdmloMUhGbXpweUo3ZHUzeThxV0xWdm1sS08xb3VYbDVhR295RzJzcTh3Y3g5cTdkeSt1WHIxcXYzYk1ud3NVcHpuWXNtV0wvVG9sSlVWV1gxQlFJS3R2MWFwVmhhMnpPbU9Nb2NDQzNMeEN5eXlWeUQzb3FvMUtwU28xcDZtL3Y3OHRDT2xVbDVTVVZGcGZUN2xTNzNROUlZUVFRdjVKenA0dFFOTzRYOEQ0VStmT1ovai85dnRaTkc3VXNMSlhSYXFSTTcvOWpyTi9uQU1EVEVMZ2w4eE0rZUh6VlFVRllna2hoRlJKcm02cHQxbXpabzNzb0tqYk1XTEVDS2VEd1VxU0pBbFRwa3pCa1NOSGNPVElFUmlOUnJ6enpqdG8yTEJ5WGh3dVdiTEVIZ2c5ZlBpd1V5N1hoeDU2Q0MrOTlCS0E0dnhSZDlxR0RSdFEya2JDakl3TXpKczN6MjE5WGw2ZXJQN0ZGMStzMFBWVmQxeWhMRW8vbVY1eDI1a0pJWVFRUXFvZ0M2UWpTc2F1NWVibTFrazVsa2FCV0ZJbUtjZlNjQ01yQ3dETEZtYnBhR1d2eHgwS3hCSkNDS2wybWpadDZuVytVays4eVZVNWQrNWM3TjI3MTM3OTIyKy9ZZWpRb1pnMmJScDY5T2hSSWVzb0MxdGVYQUJZdjM2OVU3MWFyZmFZTCtyNTU1OUhseTVkdko3emxWZGVRV1ptcHZlTEpJUVFRZ2docEF6T256cVdIQk1iZjdIUVpLcnoweStIMGFOYkY5U29VYU95bDBXcWdZTENRdng4K0NqeTh2SUJTSmYvU0UrcHN1bW1LQkJMQ0NHazJ1bldyVnVGamVYcGR2MmNuQno4K3V1dlR1V0ZoWVdZTW1VS1RwOCtqWmRmZnJsUzhxQ2F6V1ljT0hEQXFmem8wYU80Y3VVS0lpTGNuelliSGg2T1JvMGFlVDJYajQ5UHVkWklDQ0dFRUVLSWw0b0VwQTBNaW5iN0RueVBRVStsSTBFYlg5bHJJdFhBMmJQbnNQZEFjU1l2SWZBQkFFdnBQU29QQldJSklZUlVPd1VGQlhkdExyVmFqZFdyVjJQdTNMbllzV09IVS8zNjlldFJWRlNFMTE1NzdhNnR5V2IvL3YyNGVmT21VL21GQ3hjd2V2Um9yRnExQ2xGUlVTNzd2dnZ1dTFpd1lJSFhjNVgyUFcvWHJoMGlJeU1CRkIrTWR2YnNXVmw5eDQ0ZDRlL3ZiNy9PeU1oQVdscWEvVnFsVXVIQkJ4KzBYemRzMkJDU0pDRTdPOXRlVnE5ZVBmdmprb2VkRVVJSUlZU1F2NGU4UHkzcmFvVHhDVGV5c3VwOXRIRXpCV0tKVjk3LzhDTmtaZDJFRU9MMzNPdm1OWlc5bnRKUUlKWVFRa2kxODhvcnIxVFlEczBsUzVaNERPeXBWQ3I4NjEvL1FteHNMQllzV0FCSmt1eDFVVkZSR0RwMEtDd1dDNG9QbUMrZHF6YVNKSG5NVXdzQW5IUFp6dHV0VzdlNmJadVJrWUZSbzBaaHpabzFMb094UlVWRkZYWjQxL1BQUHcrZytIbjA3OTlmVmhjZUhvN0ZpeGZMVWtCczNicFZGb2hWcTlXWU8zZXVyRi9uenAxZHpuWGx5aFVZREFaWm1UZnBKUWdoaEJCQ1NOVjM5V3Bham45bzNEVE8yZHFkWDN5bGVHSFVDRFJyMnFTeWwwV3FzTFNUcDdGMXh5NElBUXNndlhQMWFscE9aYStwTkJTSUpZUVFVdTMwNzkrL3duTEVMbDI2MU9zZGxnTUdERUJFUkFRbVQ1NE1rOG1Fa0pBUXJGaXhBaEVSRVJnNWNtU3BCMWFWeHR2RHFSNTc3REhNbURFRFFIR2UycDkvL3JuVTlwY3VYY0p6enoySDk5OS8zNm11ZWZQbWlJNk85bnFOaHc0ZFFuNStmcWx0OXV6WjQ3UWJ0bXZYcnVVT2xKNCtmUnJEaHcrSFNxV0NTcVVDNXh4Ly92bW5MQkFPQU1IQndlVWFueEJDQ0NHRVZEMVNubVdYUXMzMEFHdnp6b0lsV0wxOGNZVWQxRXYrWGdvS0NyQjB4WCtLTDVnNGFyYndMeXAzUlo1UklKWVFRa2kxczNuelppaVZGZk5mV01tZ25pZWRPM2ZHOHVYTE1XWEtGQ3hjdU5Eam9WaDN5cnAxNjd4cWQrSENCVHovL1BOT3o3TnYzNzU0NG9rbnZKNnZUNTgreU1qSWNGdC81Y29WTEZ5NFVGYkdPY2VnUVlPOG5xT2t1blhyb3JDd0VJV0ZoYVcyMCtsMDVaNkRFRUlJSVlSVUxSa1p4N05pbW1vK1pSQnhodVJVM3lOSmV0ei9mL2RWOXJKSUZYVDRxQjVIOVVZQUtHS1MrQ3pqZE1xbHlsNlRKeFNJSllRUVV1MnNXTEdpVXVkUFNFakFqaDA3b0ZLcEttWCtqSXdNZlAzMTEyN3JtelJwZ2w5Ly9kV2VCcUZObXpiWXVYT25iT2Z2alJzM2NQNzhlYS9uTEMxMWdoQUNiN3p4QnE1ZnZ5NHI3OU9uRDJyWHJ1MXg3THk4UEN4ZXZCZ0FvRlFxa1ppWUNBRHc4L05EVkZRVUxsKys3TFp2UUVBQWhnOGY3czFUSUlRUVFnZ2gxWU5VeE1RMkgyQmtUazVPMDQzLy9Rd3RXelJIQ04wRlJSems1dVppeTZkYmNmM0dEUUM0VkdTMmJBVlF0bDAybFlBQ3NZUVFRcW9kdFZwZFlXUGw1SlE5aGRDdnYvNEtvOUdJWHIxNndjL1ByOExXNHEzbHk1ZVhHaGh0MXF3WjJyWnRpdzBiTnFCMzc5NllQSGt5ZHU3Y0tXdXpZc1dLQ2d0b004WXdac3dZVEpreUJWZXZYZ1ZRbkJ2MjFWZGZkZG5lMTljWHdjSEJFRUxnMXExYktDZ293SVlOR3dBQVBqNCs5a0FzQU1URXhMZ014SExPMGFaTkc0d2JOMDUya0JjaGhCQkNDS24rTHB4TVBsMDNObTR1Rit5RHZmc1BLajdidGhQUFBqT2tzcGRGcXBDdE83N0F0L3NPUUFoWUpNa3lPK1BNOGZUS1hwTTNLQkJMQ0NHazJ2bnl5eThyTEVkcysvYnR5M3hvMWJmZmZvczFhOWJnMy8vK04zcjI3SWtlUFhwZzVzeVpLQ2dvY05sK3dZSUZPSExraUt5TU1ZYjU4K2VqVHAwNlhzOGJGQlNFYTlldTRadHZ2ckdYcVZRcTFLbFRCMmZPbkpHMWZmSEZGNkZTcWZEaWl5L2VsY09zRWhJU3NIbnpaa3lmUGgxSGpoekJva1dMM0FiTWUvYnNpWjQ5ZXlJN094c1BQdmhncWVNbUppWml3SUFCNEp6RHg4Y0hLcFVLYXJVYXRXdlhyckRmQVVJSUlZUVFVdldjTzVteU1TWTIvZ0dUcVdqRTBoV3IwTEpGTTdScm5WRFp5eUpWZ01HWWd2bExscUdvcUFoQ2lJM25UcWQ2bDdldENxQkFMQ0dFa0dvbk1URVJuUE1LR2F1c1FWZ0ErT0dISHdBQU4yL2V4S1pObTdCcDB5WXNYcndZblRwMWNtcWJsSlRrRklRRmdFR0RCcUZ6NTg1TzVVS0lVZ09ua2lUQno4L1BIdlR0MGFPSHk5eXRmbjUrR0RObWpQMDZJQ0RBYmE1Vmk4WGk5SDN3OWZVdGRSMCtQajVPWlNFaElaZzhlVExPblR1SG1qVnJJak16MDIxL29QaDJJbGNjKzRXR2hpSTBOTlNwVFhaMk5yS3pzNkZRS0JBV0ZsYnFQSVFRUWdnaHBGb3F5aTBvbXF6MlYzVzhsWjNkY056cms5a25INjVHVEwyNmQyV2pBYWw2aEJBNCs4YzV2RDU1R203ZHloWUFUZ3RKbWc2ZzdHL3FLZ2tGWWdraGhGUTdScU94MHViKzg4OC9jZUxFQ1ZtWm41OGYyclp0NjlTMnFLZ0ljK2JNY1NxUGpvNldCVW1CNHFEdTZ0V3JrWktTZ2pWcjFyZzlHWlp6am9ZTkcrTDQ4ZU1BZ0lFREIyTEJnZ1VlMTcxMzcxNjNkWnMzYjhiOCtmTmxaVnUyYkNuVGJsMmJKNTU0d3UzT1lHOFVGUldoWjgrZVhyY1BEZzR1OWJrUlFnZ2hoSkRxNityWnRDditUZVBlVkRDMk12UEsxZkRaN3l6QWpLbHZJcnAycmNwZUdxa0VWNjlldzh3NTgvRDdIK2NBc0Z0Q0VtK2UrelgxYkdXdnF5d29FRXNJSVlTVXdhRkRoNXpLT25UbzRESlg3S3BWcTNEMnJQUHJnbW5UcHRuYm04MW1iTm15QmUrLy96NnlzN01CQVBQbXpjUFVxVlBkcnFGeDQ4WTRmdnc0dEZvdG1qWnRXdXA2ZCsvZWJSL1huWDM3OWptVkhUeDRFRXBsNlM4VHdzUEQwYVZMbDFMYkVFSUlJWVFRY2h1a2M2Zk1PMkthS3FNaHhPS0RQL3lFVjErZmpQZFhMa0ZvU0VobHI0M2NSZGV2MzBEaWEyOUFiekJDQ0FFTHM4dzRmMXExQzlYZ2dDNUhGSWdsNWFiUmFQb0RVQm1OeGs4cWV5MkVrTCt2VWFOR1ljQ0FBYkt5VFpzMlljdVdMYkt5RHovODBPVXQ3STVXcjE2TjNidDN5OG8rK2VRVDFLaFJ3Mzd0S2Uvby92MzduY3E2ZHUzcVZIYjA2RkdzVytlY3F1aXBwNTVDUXNKZnVhMzI3OStQUllzV3lkcHMyN1lOT3AwT2p6NzZxTXMxTkdyVUNBQ2NkdFc2c21yVktwZXBDendwdVNaWDR1UGpLUkJMQ0NHRUVFTHVzRFRUMlZOWUVoTWJGMncyWTVMZW1Pdy9aTVR6V1BuZUF0U0pybDFoS2N0STFTUkpFdjQ0bjRGeEU2Y2dKZlVZaEVDK0pJbDN6cDlPWFZ6WmF5c1BDc1NTY3VPYzl4ZENCQUtnUUN3aDVJNEpDUWxCU0lsUHUxM2QrdDYwYVZPM3QvUGJ1RG84cW5idDJnZ01EUFJxTFFVRkJUaDgrTENzek5mWEZ4MDdkcFNWM2J4NUUxT25Ub1VRUWxiZXJGa3pqQnMzVGxiV3RXdFhQUFRRUS9qdXUrOWs1WFBuemtWOGZEeWlvNk9kMXRHd1lVTjA2TkFCV3EzV3EzVVRRZ2doaEJCUzNaMDE1NzBUb3d3d1FmQTNUcHc2SGZUaTJBbDQ1dW1CZUx6WG8vRDFWVlgyOHNnZFlES1pzSDNYYnF4ZC93bE9wNStCd2M1K3RnQUFJQUJKUkVGVUFQTEF4RXh6enRWbGxiMjI4cUpBTENtWFZxMWF4UW9oV2dPbzBhcFZxOWpVMU5TVGxiMm0vMmZ2enNQanFxdi9nYi9QdlpPWlNaTjBvNVJTQ2xRTXRBek41SDV1VkRhUlRRUUVGSkFkQlVGQUVCQVFGR1F0bXlBN2lNb3VBb29LaWtXK3JMS0xaY3U5azBrYkdnaFFJQ0JMb2RDMGFaS1p1ZWYzUjJieW0wNG15U1JObTdaNXY1NG5UMmMrMnoyM1BFL29uUG5jOHlHaWRjY3V1K3pTNThGU1FQZi9rSXZOR1VnNm5lN1Z0c2NlZS9RNWZyMzExc09ERHo3WTgzN3UzTG05NHRwdXUrMVFYbDdlOHo2VlN1R01NODdBeHg5L3ZNSzRjZVBHNGNvcnIwUTQzUHNmaWVlY2N3NTgzOGRubjMzVzA3WjgrWEtjZmZiWnVPT09PM3FWQ0pnK2ZUcE9PdW1rUHVNZVNYZmVlU2VDb0xTbmc5cmIyM0hNTWNlczBCWUtoWERYWFhlVmZEM2J0Z2NWSHhFUkVSR3RwVnBhT3J1bVRyMCtYRG5wQTFqeSt3WE5yNWRmOHV1cjhNaGovOFlwSi8wWXRUV3p1RHQySFJFRUFmeUdSdnp1bHR2eDhxdjFXTGFzdlRzSnF6aXhhOGtuZi92Z2d3L2FSenJHb1dJaWxvYWtyS3hzUndCVFZOWE92bVlpbG9pR1RYdDdPMUtwd1IxOE9kUURvdnFidDN6NThoWGUvL3ZmLys0MXByQXN3U1dYWEFMUDgxWm9FeEZjZXVtbDJIREREWXRlWjl5NGNUajc3TE54eGhsbnJOQStmLzU4M0hiYmJUaisrT05YYUo4OGVUSW1UNTdjWjl6NTVzeVpVN1I5OGVMRk9PbWtrN0JnUWQrL3ZrT2hFSDcwb3gvaDZLT1BIckJlYk03bW0yOWUwamdBUld2WGlzaUFkVytKaUlpSWFIVHFUc0I5OE1kcE0yYjVJWVR1WHJxMGZhdm5Ydml2UGZlbGw3SFRqanZncUI4Y2hpMDIvekxHbEpjWFBjT0IxbHdkSFoxb1g5Nk8xMXZleE4xLytpdWVlT3BwcE5NWnFHb0FRVEtkU2YyNDlmV21sd2RlYWMzR1JDd05XaXdXQzZ1cUF5QUtBS3JxVEpzMnJieTF0WFg1QUZPSmlOWmFYVjFkZU82NTUxWm9zMjBiMjIrL1BRQkFWWEhaWlpmaG9ZY2U2alYzenozM1JGVlZGZXJyNjlIWjJZbk96azRzWDc0Y3k1Y3ZSM3Q3ZTgvcnFxcXFYc25KTys2NEF6dnR0Qk5tenB3NWJQZnk0b3N2NHJMTEx1dFZPOVlZZzJnMGlybHo1d0xvM2tGODg4MDM0OGtubjhTeHh4NkxYWGJaaGJzTWlJaUlpR2pFdFRiUFMyNWNQV3QvTzJRZm81RHZwTkxwMkJOUFBvMG5uMzRXTXphdnhvd3ROc2VYcG0rS3FWTTJRRVZGQmNhTUtTLzZaQnFObks1VUN1M3Q3Vmk2ZEJrKyt2aGp2UFgyUXJ6Vy9EcmVhSGtMbVV3R0FLQ3F6U3J5b0tZek43VyswZlRXQ0ljOExKaUlwVUVMZ3FCS1JMNEdRQUJBVmVQcnI3LytCQ1ppaVdpNG5ISEdHVDMvODgzMzNIUFA0Y1VYWCt6VmZ2VFJSMlBTcEVrRHJ2dkVFMC9BOS8wVjJrNDU1WlErYTh2bWx4ejQ3My8vaS9iMkZaK0FxYTJ0N2FrdmUrMjExK0x2Zi85NzBYVWVmdmpoWG9lRWxTcVR5V0QyN05tNDU1NTdTdDZWV2t3UUJIanBwWmZ3MTcvK0ZjOC8vM3l2L3NyS1NweC8vdm1ZTUdFQ2pqamlDTHo3N3JzOWZTMHRMVGp6ekRPeDhjWWJZNDg5OXNDdXUrNjZ3czdYNTU5L3Z1anUxb0VVMjQyc3FrUCt1eG8zYmx4UFlweUlpSWlJMW0zdnRjeDdFOVhWc3pkRzlEWXJaTzhwd0ZGQkVMaXZOYitPMTVwZmgwajN2K2REb1JCQ2RvZ2JDdFl3Z1FaSXA5TklwOUpZM3RHeHd2a2FxbWhRd2EyWkxubTgxVnI2TGxwYStxNWJ0NVpoSXBZR0xSd09UMUxWTFVRazF4UlgxWTBBZkRDQ1lSSFJPdVNBQXc3bzFmYlVVMC9oMVZkZjdkVmVYVjJORTA4OHNhUjFGeTVjMkNzUnU5OSsrNVYwV05kamp6M1dxeTMva0s1aWgyb05semZlZUFOMzNYVVhqajc2NkVITlc3WnNHVHpQdzhzdnY0eW5ubm9LSDM3NFlkRnhaV1ZsdVB6eXk3SEpKcHNBQUs2Nzdqb2NmL3p4dmVyY3Z2ZmVlN2oxMWx0eDY2MjNZdXpZc2FpcHFjRVZWMXlCRzI2NEFXKzlOVHhmVUtmVGFaeDMzbmxEbXJ2bGxsc3lFVXRFUkVRMG1yUzBkTDRIdkFuZ1JnQTNUdHRzWmswb0hENFVZbTBQMVMrMXQ3ZUhvV0tycUFVSU03RnJGQTFFSllCb0JrQlhFT0FkUy9RNUJKbS9MWHg5ZnNOSVI3ZXFNQkZMZzJaWjF2NGlVcG43dGtKRUtnSHNBK0NWRVEyTWlOWkpTNWN1eFUwMzNZUjc3NzIzYUg5aC9kUlZZZG15WlhqMjJXZDd0ZWNuWXZmWlp4Lzg5cmUveGRLbFMxZEpETGZkZGh0MjMzMTNiTFRSUmlYUG1UTm5EcTYrK3VwK3gxUldWdUtLSzY3QTFsdHYzZE8yNmFhYjR1Njc3OFpwcDUyR3BxYW1vdk9XTEZtQzhlUEhzL1lXRVJFUkVhMHhXdDlhMEFpZ0VRQW1UWnBSRlIxclRRblpVcUcyTlVZUVltMkNOWWdpMDVYS0JPMFN5TkoyNmZ6NHM1YVdKU01kMCtyQVJDd05tb2djVjZUNUNBRG5yKzVZaUdqZDF0SFJnUk5QUEJIejVzMHIyci9ubm50aTU1MTNYdVZ4UFB2c3MranNYUEZwbUtsVHArSkxYL3BTei92eThuTHN2Ly8rdU91dXUwcGVOeHFOOXZ5VVp3OFVpRWFqaUVRaXZVb3dkSFoyNHNFSEg4UUpKNXhROHZxSEhub29ubnZ1T2J6eVN2SHZ5UnpId1lVWFhsaDBOKytrU1pOdzY2MjM0dnJycjhmOTk5K1BJQWhXNkxkdEc4Y2RWK3gvQjBSRVJFUkVJMi9Sb3VZMkxNTGc2MmNSclVKTXhOS2dPSTZ6blloTVg3RjJoMEpFTmpYRzdPajdmdTh0WTBSRVF4U05SbkhMTGJmZ3BwdHV3ajMzM0xOQ01uRHJyYmNlOGlQc2c3WDc3cnRqd29RSmVQenh4L0gwMDAranJhME5YLy82MTN1Tk8vamdnN0ZvMFNKTW1qUUpFeVpNd0xoeDR6QjI3RmhVVmxhaXFxb3FlMURBR0l3Wk13YlJhQlI1SlY1NnVlaWlpekJuemh3QXdDYWJiSUpUVGprRk8rMjAwNkRpRmhHY2YvNzUySC8vL1pGS3BYcmFwMHlaZ2gvLytNZllaNTk5K28waEdvM2l6RFBQeFA3Nzc0K3JyNzU2aFlUdTdydnYzcFBBblRKbENycTZ1Z1lWMjZxd3dRWWJqSFFJUkVSRVJFUkVmV0lpbGdicnlMNDZWUFZZQUV6RUV0R3dpa1FpT09XVVU3RGpqanZpbkhQT3dZY2Zmb2k5OXRvTFo1OTlkcCtIYkEwMzI3YXg3YmJiWXR0dHQ4WFpaNStOdVhQbllzcVVLYjNHVFpreUJSZGZmUEd3WFBQa2swL0dxNisraWtNT09RUUhIWFRRa0EvcW1qcDFLZzQ5OUZEY2RkZGRjQndIQnh4d0FIYmJiYmRCcmJmNTVwdmpwcHR1UW5Oek0rYk1tWVBISG5zTVJ4MTFWRS8vYjM3em15SEZSa1JFUkVSRU5KcjB2UTJHcUVCMWRmWDZZOGVPZlFyQXJQd2RzVUQzcml0VmZhZXRyZTJyTFMwdG40eE1oRVNqeS9UcStEWUlXZmVPSFZzNS9ZYXJMc2VPTzZ6N2h4UzF0Yldoc2JFUjIyMjMzVWlIc2xvRVFUQXNwN3N1VzdZTWJXMXRSWlBIUTVISlpHRGI5ckNzUmNXOStQS3IrT25wWitHVFR4ZDlDSlZERnk1SVBEUFNNVkZ2anVNOFpWbld6cXA2VFdkbjV5K2JtcHBHZm1zNEVSRU5tdU00am9nOElDSlRnaUE0TkpGSS9IT2tZeUtpZFJOUGpLT1NWVlpXYnFlcVUvTU82ZXA1cERWYm5tRGkyTEZqdHhuSkdJbG8zVlpWVlRWcWtyQUFoaVVKQ3dBVkZSWERsb1FGd0NRc0VSRVJFUkhSRURBUlM2V3lSTVFWa1hIOWpCbWpxZ1lBUDZFVEVSRVJFUkVSRVJIbFlTS1dTaEtMeGNhSVNFK1NOZjl3bDd6WHRvaDhaZWJNbWVOWGY0UkVSRVJFUkVSRVJFUnJMaVppcVNUaGNIaVNxbTQ3MERoVjNiYXNyR3pxNm9pSmlJaUlpSWlJaUlob2JjRkVMSlZFUkw0aElwTUtEK25LbDYwVE84bTI3UjFXWTJoRVJFUkVSRVJFUkVSclBDWmlxVlRINTE3a2x5VW8xaVlpUjY2ZWtJaUlpSWlJaUlpSWlOWU9UTVRTZ0dwcmE3Y1FrVzJCNGtuWW5GeWZpSHh0MXF4Wlc2NmU2SWlJaUlpSWlJaUlpTlo4b1pFT2dOWjhRUkJFYk51ZVhkQThYVlVQRUpFUWdMOEFXSmpmYWR0MmRMVUZTRVJFUkVSRVJFUkV0SVpqSXBZRzFOalkyQWlnTWIvTkdMT2ppT3locWxFQWQvcSsvK3pJUkVkRVJFUkVSRVJFUkxUbVkya0NJaUlpSWlJaUlpSWlvbFdNaVZnaUlpSWlJaUlpSWlLaVZZeUpXQ0lpSWlJaUlpSWlJcUpWakRWaWlZaUlpSWdHTUd2V3JJMEJoUFBiUktSY1ZRRmduR1ZaWDU0MWExWlhyaThJZ2xSVFU5TUhBTktyTjFJaUlpSWlXbE14RVV0RXRKWkxwek5Jem1zYTZUQ0lhQmk5MXZ3R3VsSmRBdytrMWFhc3JPeGFFZGsrdjAxVkoyUmZIaElPaC9jcW1QTGE5T25UdjcxdzRVSW1Zb21JaUlnSUFCT3hSRVJydmVYTGwrT20yLzZBVU1nZTZWQ0lhSmhrMGhrczcrZ1k2VEFvajZyNkFQWVRFU3U3Q3paZmhhcFdBSUNJNU1iZnVuRGhRdjVISkNJaUlxSWVUTVFTRWEybE9rSmRINVpMNUUwRm91M0wyMGM2SENKYUZSUnZwYnM2M3gvcE1BZ1FrZWNCZkFwZy9WTEdwOVBwKzFadFJFUkVSRVMwdG1FaWxvaG9MZlhoZ2dYdmZtbEcvRVNJdGVGSXgwSkVxNFptMGgrMXZ2WGFteU1kQndHcFZPcnRjRGpjakd3aU5yZnpOVjl1cDZ5cXptMXNiSnkvV2dNa0lpSWlvalVlRTdGRVJHdXY0TzNtWkRPQTVwRU9oSWhvWFRkdjNyejNYTmQ5VlZXM0EyQ3A2Z3JKMlB4eUJhcjZKd0RCNm8rU2lJaUlpTlprMWtnSFFFUkVSRVMwTmdpQzROOGkwdGxYdjRoQVZUOEtndURoMVJrWEVSRVJFYTBkdUNPV2lJaUlpS2dFbVV6bXY1WmxkUUVvQjdwM3dSWXBVVkJmVmxiMjJXb1Bqb2lJaG16Um9rWE5reWRQL2phQXNpVkxscnd6MHZFUTBicUxpVmdpSWlJaW9oSTBOall1TnNiY0p5TEhGSlFpeVAwWkFKaGJYMSsvZElSQ0pDS2lJV2h0YlYzZTJ0cjYya2pIUVVUclBwWW1JQ0lpSWlJcVVUcWR2cU9mN2s5RTVGVUFtZFVWRHhFUkVSR3RQWmlJSlNJaUlpSXFVV05qNDhzQUduTWxDZkozeG9wSWF6cWQ5a1lvTkNJaUlpSmF3ekVSUzBSRVJFUlV1a3dRQkE4V05tWVA2bm9sbVV4K1BCSkJFUkVSRWRHYWo0bFlJaUlpSXFKQnNDenJNVlg5dk1oQlhYZU5SRHhFUkVSRXRIWmdJcGFJaUlpSWFCQzZ1cm9XQW1nRXVuZkNabmZEdnRQWjJWay93cUVSRVJFUjBScU1pVmdpSWlJaW9rR1lOMi9lQnlLUzFQd0NzY0FkVFUxTlhTTVdGQkhSTUhCZGQ3YnJ1dGZtM2h0akRqWEcvTHR3M1BUcDA2UEdtUHNjeC9sMktldlcxZFZOY2h4bk9sWkREaUllajg5eUhPY24vWTJwcmEzZHduRWNwNzh4cnVzK2FveTViWGlqVzNXTU1USFhkYStNeCtPeml2VzdydnQ5WTh4TjA2Wk5LODl2ZHh6bkdzZHhUbGs5VVJKUmFLUURJQ0lpSWlKYXkyU0NJSGhWUkZJQXdxcmFsY2xrSGgvcG9JaUlCcXVtcG1aQ1dWblprWGxOZXdPb2NGMzNuZXo3SFZWMUc5ZDFUODBONk9qbytFczBHdjBlZ0FNQVhGUEtkVlQxT3N1eURuY2NaMElpa2ZnY0FGelgzU1VJZ2wxS2pWVkVFcjd2MzU5N2I0eTVDc0FCUVJCOHE2R2g0ZlhjTU51Mi93WmdSandlcjA4bWt5OFZXOHUyN1Q4RHFBTlFCaURkUjh3T2dNckNkbU5NczRoc01GQzhxdHJrKy81MitXM1YxZFdSeXNySzhyN21sS3FycTZ1OXlKZC8rd0E0UTBRZTdpT2VuVVRrUjVNbVRUcXJ0YlYxZWE3ZHNxeWpWZlZWQU5ldmJGeEVOREFtWW9tSWlJaUlCdThaRWVsRWR5TDI3U0FJM2g3cGdJaUlCaXNVQ3BVRDJDYjNYbFVuaVVna3IyMVRkQ2NyZThaRW85SEhWUFhuQUphSnlPR3U2eDVldU82eVpjdCsyZHpjM0RiQTViOWhXZFk1Z3dqM1ZnRDM1NzJmSkNLYnFtbzRyMDBCbkM0aUQ0ZENvZDhEK0NxQXpDQ3VVWXB4QU41VDFULzFNK1o0QUdNTEd5c3JLMCsyTE92S2xRMGdIQTRmQmVETy9EWVIrUmFBSmFGUTZEOHJ1ejRSclRwTXhCSVJFUkVSRFZJaWtWam9PRTZEWlZsZkIvQmdFQVNMUnpvbUlxTEI4bjMvQXdDSEFJQXg1amNpOHM4Z0NCNVBKQklQQTBBOEhuY3R5OXJHOS8zZjVlWVlZeTRTa1UwQmVBQW1aWnZEQVBZRDhDS0FkeW9ySzBzdVFSQUV3ZGNUaVVUUm5hc0FVRmRYdDZtcXRnRDRvc1I3ZXNSMTNjY0JmTXQxM1dNOHo3dTUxRmhLcGFyTnZ1OWYzbGUvTVdadkFPTUwyMFhFQi9EYmxiMStFQVN2NWIrUHgrT1RBZXdJWUg0UUJOOHp4Z0FBTE10NkpaUEo3SmNkVnBPTjRTVEhjVHJ5cGtjQWJPSTR6aG5aOTRzU2ljUUtTVjRpR2o1TXhCSVJFUkVSRFlHcVhnTWdycXIxckE5TFJHc3p4M0VPRjVHVFZMVkxSSTdKSmZKeWpERlhpTWl2TXBuTWN5SnlOb0NNcWk3MmZmOFFBSEJkZDM5VjNkZXlySVByNit2ZkJZQlpzMlp0WEZaV3RnRUFxT3BFRVFFQXh4aXpOSjFPZjVaYjI3S3NEUG9vRHdBQTZYUjZyRzNiQUZEeUYxNUJFSndwSXJzQnVMaTZ1dnJlbHBhV0pYME16YS8xRGNkeGRoT1JyYk52SzBSa1kyUE11UUFnSXE5NG52ZFk5dlZteHBqais3cStpRXhSMVk3Q2R0LzNud1R3WktuM1VTcmJ0ZzhCWUFPSWk4aTl1ZllnQ0E0dDNJRXJJaGRuLzF2a3QyMHVJbGNDZ0tyT1I4RnVXeUlhUGt6RUVoRVJFUkVOd2FlZmZ2cm8rdXV2LzFJUUJLK01kQ3hFUkVOVlYxZjM1U0FJcmxYVnkxWDExOFhHV0phMUVFQzdaVmtIcXVxN3FucXlaVmtQT1k2elV5S1JlRVpWandYd2JDNEpDd0RoY1BoMEFLY1VyUE0wQUlSQ29iOERtRmQ0SGNkeE5yZHR1M1BwMHFXTG01dWJsMWRYVjQreGJmdDRBQWlDb0tuVWUwb2tFZ2xqekY5RjVKQ3FxcXBmQXZobHdaQ0lxZ1lvS0Z0Z1dkWmVCVEZYaXNqRjJkZS9CZkFZMEYwL1ZrUnU3Q2NFRzhEOFV1TmRTUmFBazFYMUExWGRWMFI2a3N1WlRPYTFkRHBkQlFDUlNPUkdFVGt5azhsTVM2VlNQYnVMbzlGb3E2cjZuWjJkK3dEQWtpVkxocnVVQXhIbFlTS1dpSWlJaUdnSVdsdGJsNiszM25vWE5UWTJ2alhTc1JBUkRVVXNGcXRVMWNjQXZBN2d4NVpsSFp2Zm4wNm45MG9ta3krN3Jsc1pCTUhubjMvKytaa1RKMDY4eWZmOTExelgvYXRsV2ZkbUQ4MzZGb0N2NTg5TnBWSzMyN2I5REFDSXlLa2lzbU1RQk44SHNBekEreUt5VjJFOEluSzVxdTVmVVZFQjEzVjcybFYxL3FKRml4NGJ6TDFsTXBuWm9WQ29MWlZLWFZla3V4ekE4c0pHei9OT0JYQXFBQmhqUGdUUTR2disxd3ZIQWZpSDUza0g5SFZ0WTh4L1VLUTB3YXBnakRsSVJLb0IvTUwzL1Q2L0dEVEdwQUZBUkpZMU5UVXR6YlZuLzU0eitXMUV0T293RVV0RVJFUkVORVFORFEwOEZJV0kxbHBOVFUxTGpURjNCVUZ3dTIzYnJRQyswZEhSNFFOQU5CcHRFNUd5cmJiYWFnSUEyN0tzUlFzWEx1eFl1SERoYXdDd2JObXlZOGVNR2ZPR2lGd0Y0QUhQOCtibXI5M1kyTmdJb0JFQVhOZk5KUzMvTDVGSWZKNXQ2NVdJQlhBYmdIZFYxUUpnaVVoSEVBVE5peFl0K2xOcmEydXZ4R2wva3Nsa000RGppdldwYWptQTlzR3NWeUJjVjFjM3FhOU9WUTJwYWwvZHd5WVdpNFVCWEthcW53SDQwSEdjZlhOOUl2S1I3L3R6KzU1TlJDT0JpVmdpSWlJaUtzcDEzYk5WOVd4VjNUbVJTUFRhWmVPNmJqVzZEMmE1Mi9PODB3WllUbUt4V05sb3FxVmFVMU16d2JidEhVWGtiZC8zRzFiWGRhZFBueDZkTUdIQ2JBRC85WDMvd2Z5K3VycTZMNnZxOFFEdThEenZ0ZUlyRU5GbzR2ditSZE9uVDQ5T25EZ1JBSDRSaVVRK3plK1BSQ0k3QVVBNm5WNllhNHZINDY1dDI5ZUt5QWFxK3JxSTdHZU1lVnBWcjdSdCs0bjYrdnJVRUdONUJNQWpLM0U3cFFpSnlHUUFKWmM2cUsydDNTZ1VDdG01MGdzaXNvK3FmakxBdEo3U0JOa2F1a2NNTGR5K3BkUHBYNHZJcDBFUVhHbFoxaDlFeE03cmZzd1lFeEtSWGZQbldKYTFPSCszTVFDSXlLNnU2L1pramxYMWwvMGRSa1pFUThkRUxCRVJFUkgxSlN3aUZRVWY3SHFJU0VoVjExUFZxdjRXcWE2dWpvd2RPL1p1QU9WMWRYWDc1MzFBbDFnc1ZqR1lnSnFhbXBZaDczQ1Y2ZE9uUndlYUV3cUZ0S1dscGJPdmZtTk1NNENJNy92VEFXREdqQmxWdG0wUE5xNlBVSERvUzFsWjJRd0FENmpxelFCNkRuWFphcXV0SmtZaWtZc0dzMzZCTnozUHU3YXZ6dkhqeDBkRjVFeDAxek5jSVJFYkJNRVJJbkpHRUFUUEFHQWlsb2dBZFArZUJKQUpndUMvSXZJMkFLanF0clp0UHc2Z1hGWG5oMEtoSTEzWC9ZdXFuaUVpaDZqcSswRVE3SnRJSk9hNHJudXdpRndxSXY4WEJFRlRYVjJkMDE4eU5oNlA1LytPL1lVeDV1T0JZbFRWZHhLSnhHVXJlNjgxTlRXYm9Ec1g4bDRKd3ljYlkvNHNJZ2VvNmtrQWJoR1I1d0FzVnRVbitwb2tJdDhGMEhOWWw2cE9CL0ROVXVJVGtRcnQzazQ3NEk1ZDI3YnZCSEIwSXBHWWI0eDVYVVNlQUhCZkpwTzVBY0JpeTdMcUFBejZ5WTBnQ1BpMEI5RXF3a1FzRVJFUjBTaFhVMU96V1NnVTZ2WDRwcXArWFVTZ3FqOHh4dXhicEg4aUFJaklWNDB4dlhiTytMNS9Mb0IwUzB0TEtydjdabTlWdlFmQVlRQXk4WGg4bzFBb1ZNb0g0UjZ1NjI3dWVWNExBTlRWMVUwcVlVY1NBSHdLWUZKdVRpYVRxVXdrRXEzNC82ZDBWNGhJVDBLM29xTGlNZ0FuRGlhdVdDeFdKU0xoc3JLeXNWMWRYUi8wdC9PM3JLeHNiSGI5bEtvT2FvZHc5Z1A2Q3dBS0U3RmlqUG1CWlZrdlpES1pUNHZON1o0dTN3ZndZU0tSR0ZTdFJTSmF0MlcvckZvaFAxQmJXOXNvSWxNQnRIZDFkVFZFSXBFRklySUpnRnRWZGU3aXhZdHZXYmh3WVFjQWVKNzNWd0QzdWE3NzdTQUlsdm0rWHpRSkt5S251Njc3YlZXZEIrRHRiUE1lQUd3UkNRTm8xeUxQOUl0SUJZQlhBYXgwSWpZVUNzM0l2bnlqcnpHdTYrNmdxaFhaSGIrYnF1cnRsbVg5Q3dBOHp6dW9oTXZjbi8vRzkvMXJBRnhUU256R21BNEFuL3UrUDZXVThUbWRuWjB2UnFOUkFQZ2dyMnpPNmpvd2pJaEt4RVFzRVJFUjBTaG4yL1ltMlIyVVJZbklEd1pZSWk0aThjTEc2ZE9uejE2NGNHRWFRQ0FpaDZ2cU9BQUhHV1BhZk44L0ptL29TNnI2MEFEWDJFTkV0dStqN3orcSt0cysraTRXa1FtNU42cDZuV1ZaaCtjbmRBdXA2Z09xMnZNSXJvZ2NKQ0pmVmRVSFZmWDVZblBLeThzN1ZmVnlBQ2VHdzJFRElESEEvUURBNzN6ZlA3V0VjVDFjMS8yOFdQdXNXYk1taThnZlZYVTJnT3VMalhFYzU1c0FObFBWeS9EL2s5QkVOSXBWVjFkSHFxcXEzaHhvWENRU2dZaE1WTlVEQUd3UEFCTW1UUGpGaEFrVFZoaW5xckFzQzQ3amZOMjI3ZmRWZFljZ0NQWlcxZDFFQkNKeXJxb3VCdkFuQUdPejAzWUJNQm5BbkNBSTlrb2tFcy9rcjJtTWlhRTdvVGhjSlY1MnpjYjZVbUdINjdwN0FKZ05ZR3NSQVlBM0xjdmFwYjYrL2wzWGRkODB4bXd3Mkl1SlNMUG5lWFdGN2NhWVRYM2ZmNmVVTldLeFdMaTh2SHhzZlgzOW9pSjlsUUJnV1ZadWwzRlpycTJwcVdtWjR6amJXcGIxa3hMRGZjZnp2SE5LSEV0RVE4QkVMQkVSRWRFb2wwZ2tuby9GWXIzS0MwUWlrYk5GNUplWlRHYVhWQ3JWcTBac0tCVGFJaFFLMWF2cUh6czdPMDhxN00vdGxBS0ErdnI2VkhWMTlZRlZWVlgvQlhCd1BCNi9Ea0F1cWZpcTcvdVg5QmVqTVdZOHNoLytpM2pIOS8yL0ZPdHdYZmRVQUJPSzlmWEY5LzBuQVR3SkFQRjRmTEp0MnhjQStGOWJXOXNQV2xwYWxnREFyRm16TnBnM2I5NUhCZGNhekdXR1ZWbFoyY1lBRUFSQjBlUXlBSWpJeWRrL1QzSmR0K2dCTmptcStwN3YrMlo0b3lTaU5VMUxTMHRYM2tGYUE4b21Kd2ZVMXRiMnY2cXFxcWRGWkh2THNucmFWZlVBeTdJZXJLK3ZUN211T3p2WDN0N2UvblJGUlVYS3NxenZBbmltWUxsRHNuLyt2ZFE0QjdBSEFLUlNxUmVLOVAxUVZiOEc0Qzhpc3FlcWZ1aDUzcnNBRUFUQjd5M0xxaXljb0txVFJlUUVBRThEZUs3SW1yMlNwOGFZcVNMeW1qSG1mdC8zKzYwZGE0eFpIOEFUcXRvR1lDY0FtVnhmSDArRy9DUWFqZjRFQUdLeDJJYVdaVzBHNFBEc0Y0eGY5SE9wbVFBV0FHQWlsbWdWWWlLV2lJaUlpREpOVFUxTEN4dGQxKzBDQU51Mmx6YzBOQ3gxWGZlNGpvNk9CNXVhbWo0RWdMcTZ1dmJzRTZUcFl2TUx0YlMwTEhFY1oyOVZyVWdtay9QajhmaTA0YjZSNFdiYjloVWlVaGtFd2RHNUpLd3g1aW9ST2JHdXJtNVdmWDM5Z0R2Sit0R3phMmxscWVwV0lnTExzdllBNEdUYnRuWWM1eExMc3Q1THA5UFBBTmhMVlY4VGtTU0FQVlExRUpISFZYV2lpT3dHd0FQd2hxcnVEYUJzT09JaW9qV2VlcDczWXU2TjY3cVBBaGcvaEhVZTlUeHZkbjZENjdxdnEycUxxdjdOc3F3akFSeWtxazhXcXgzYjNOemNab3g1R01DUmRYVjE1OVRYMTdjRHdMUnAwOG9CSEsrcWIvdSsvM2lKc2RqR21GTkY1RFBQOC82UTMrRTR6azRpc3BXcXpwMDNiMTZ2MGppcStrOFJ1ZEx6dkhwanpJZjVmWWxFNGlvQU1NWmNEZUQ5YkxrQnhPUHhXYUZRNkFSVmZXcWdMeFZ6UkdRMmdISVI4UWNhNi92K0l0ZDFQd0x3TFdQTUpiN3Yvekt2dXgzQWhkbll3eUx5U3dBdkFYZzAyOS96LzJaVlBTMlJTUHl6cit1NHJydWdTRlVJSWhwbVRNUVNFUkVSVVZFZEhSMi9BbkJWVTFOVHV6SG1Pd0J1amtRaTJ3SDRJUUI4OGNVWGIxZFdWcHAwT3QxWFRkSmVFb25Fd29GSERZNnFqcTJycTV0WnJDOElnbWlwTzdnS0dXUDJGSkVqVmZVZmlVVGl2cnpyUFFEZ1o2cDZJNEE5aDdSNHQ1NWRTME1SajhmZFpES1pBQkJZbHBWTHZ1NEhkTzlhRTVGYUFGc0NlTm0yN1crSWlKWEpaQTV2YUdqd1hkZjlSRVNlOXp6dkVOZDFkd2V3bTZwZTZmditYMXpYL1FCQTIwcmNGeEd0cFlJZ3VCaEQrQ0xHc3F5UEN0czh6enM2OTlwMTNjTUdXa05FZmcvZ3UwRVEvQXpBSlFDdy92cnJueVVpNjZNNzJaanBiejRBT0k3elZjdXliZ1pnVlBYaUluR2VuNzNXVzhYbTkvVjBSVTQyTVh3YWdOc0hpcVV2cnV2R0FSeXRxcS81dnYrYkVxWm9WMWZYRVdWbFpVa0FaN3F1KzR6bmVZOEJRRFpoUFJ2b0xsRVFqVVovQ2VERi9LVDRTRDZ0UVVTOU1SRkxSRVJFUkVWbEQ1enFBbUNKeUNYWkExU3V5UFZuRDNmcHN4WnFiVzN0UnBabG5aemZGZ1RCSFEwTkRhOFBaNXdpc28rcTd0TkhIOUI5V05lZzFOVFUxS0M3aHVHSGxtWDlPTDh2a1VpOFlJeTVSMFIrWUl3NXdQZjkrNHV2MHIvc29Wc0QxY1pkZ1loY2tIc2RDb1VlZDExM29lZDVYMUhWblVYRTgzMi96bkdjOFNLeUdNQXR2dStmbFAzUTc2dnFuSWFHQm4vbXpKbnJBWmlVUFN3SFFSQnNhRmtXTXBsTTd1Q2N5dXdqc0VRMHlvaElLUC93d2xLcGFzWEFvL3JuZWQ1anhwZ1hST1JzWTh3L1JLUmNWYzlTMWZtKzc5L2MzOXk2dXJweHFucXBxcDRBd0ZMVjU0SWd1Q2Qvak91Nkp3SFlPZnYyY01keDVpY1NpVUVkL2pWcDBxUVpJaUpCRURRWDZUN1BHSE5XWWFQdit5czgrYUNxTjRpSXJhcW5vTVI2M2ZQbXpmdklHUE5EQVArbnFuZlBtaldycHJBOHprQkVaSDlqVE5FdkxiTnhUUVR3d1dEV0pLTEJZeUtXaUlpSWFKUXp4bnhGUkhyVmdDMlVUV3JPTDJWM2phbytDK0NNd2tQQWJOdCtCc0N3Sm1KVmRhNnEzbEtzejdLczh3Q01HOHg2OFhoOFJpZ1VlZ2xBdWFvK3E2cVhHV01tWjAvUG5pd2lHd0FZa3gxK1hTd1dlN1NVMGd3NXRtMEgyY2MvUGQvM0x4OU1iTWFZdXdDa1hOZXRCckNlcWo2VExmRVFWOVZyKzVoMm80aGtST1FzQUNndkwvOWF0bjF1OXM5cUFPanE2bW9CZWhJcVRNUVNqVUlpY29LcVRobkMxSG9BcjY3czlUT1p6RTl0MjU0TFlJNnFSck50UDBLUmhLV0loQUFnRkFvZEdnVEJqN0svbXhlcjZzOTkzNzhEUU05ejlvN2o3QWJnU2dBcFZUMVNSSzYyTE90WHJ1dTJlWjUzNHlCQzNETjdiYnRJMzFPcSttUi9rMTNYUFFyQWp0a25MWjRZeEhYaCsvNGp4cGdiUmVUa2NEaDhPNEM5QjdqVzdGUXExVk5YVjBTK0IrQTdmWTFYMVNvd0VVc0dscm56QUFBZ0FFbEVRVlMweWpFUlMwUkVSRFRLV1piMXNhcit0by91T2dEYnFPbzdJbEx5N2sxVmZTT1JTSGk1UThBaWtjaHhJbkwxY01TYjU0c2dDSGEyTE91ajl2YjIxb3FLaXJjQi9NUHp2SjZEcU9MeGVOS3lyUExCTEpwTUpsdU1NUitMeUtZaXNpT0E3VlgxUTFYOUg0QkdBRThBK0orcXpoQ1JReUtSeUlVQVRpODU2QysrK0tpcXFpb1FrUjFyYW1vbU5EWTJMaTUxcnUvN0g4eVlNYU5xekpneFYyVVQ0NCtFUXFGdkF4QlZmYmpZSEZXOVhrUWVxcSt2WDVCdDJnTkFxcTJ0N1FVQXNDeHJLMVg5WU1HQ0JaOU9temF0WEVRczdvZ2xHcDB5bWN6RnFqcm9laTZoVUtoajRGRURTeWFUbmpIbUNoRTVOOXQwYmpLWmZLbklVRXRWdjViOVBYaTJpRUJWLzVKS3BVNHQzQ2xxakRrQTNVODRoQUdjN1B2K3ZiVzF0UXNzeTNvT3dBM0dtQzk4MzcrN2xQaEU1T0RzeTdOcWEydnZhV2hvZUQrdis0VmNIZGxpWnMyYXRZR3FYZ1hnYzh1eWVoMXdXUXJMc3M0S2dtQlBFZG5MR0hPODcvczNGWTVSVlRIR1hBWGdkTnUyZTU1YUNZTGdjTmFJSlJwNVRNUVNFUkVSalhMMTlmWHZBdWoxb1REN1NQdHpxdHFaeVdUMlR5YVQzbURYenUwVXpSMzgxWWV2R0dQTzdhY2ZBTFlwYk1nZStQSU0wSE55OUhvb3FHMDRsSmpSWFlmdzI1bE1KcEpLcGY3WDFOVDBjVHdlMzl5MjdaOERlTkR6dkFjQndIR2M4UUNxUmVUbHdTemUwdExTYVl6NUU0QWZoRUtoVDQweDdZT1pMeUs1UjRBYkZ5OWUvS2VGQ3hkMnVhNGI5bjMvMmFJM2s4bk1TeWFUdVYxUklRRGZVOVZuYzRlUHFlcFhrQzB4TVhiczJOenU0U1dEaVltSTFnMjJiVGVndXlSTnliK1hWTFZLVmQ4QU1HdGxyKzg0em1FQVRsVlZsZTRzNjVuR21BOTkzNys5WU56eElySjU5dTI3UVJDY2tFZ2tWdmd5S2xzejlXb0F4d0ZBRUFRL1R5UVNOd0pBUTBPRDd6ak93WlpsUFFqZ0RtUE1JdC8zSCtrdk5tUE1kMFNrVmxWZkFiQ2xaVm4vZEJ4bnR5QUlTcnEzc3JLeU8wUmtZaEFFUjlYWDEvK3ZyM0haTDhPSzl0WFgxN2M3am5Na2dPZEY1T3E2dXJvbjhnNk5yTXpPUHdwQVZSQUVseVlTaVgrNnJ2djlrZ0lrb3RXQ2lWZ2lJaUlpNmlXYmhIMU1WY2NDT0hLSUNjMVNiUzBpV3c5MlV2WURleGdBZ2lDWW1OMFJ0YkhqT0Q4c0hCc0V3WDNKWkhKWnFXdjd2dCtVLzk2eXJBMUY1RWNBV2dFOENBQ0pST0p6QUY4ZGJOelo5WTl5WGZmeDdJRmFnOXF4QzZBOUNJS21JQWp1Vzdod1lRY0FGSHUwVmxWM05zYThJU0xqQWF3UEFNYVlBMFZrSXdCbkFZRGpPSnVMeUxUY2p1aXlzckt4MmJsTXhCS05YbGZrSC9ZMEVHUE0vUUQ2ckQwS0FLbzZRVVRRMWRWVnRDYXFNV1o5QUZlTHlBOVU5UU5WM1IvZFpXVnVGWkhiWE5jOUxKUEovTHFob2VGeEFBaUM0SDdMc3M1VDFXZmEyOXVQYTI1dXp0L0ZiN211ZTVpcVhnSmdVMVZkS2lJbkpCS0pGV3JHSmhLSmg0MHh2eENScTBYa2Z0ZDFkL1U4NzhYY0d0a2F0V2tBaU1makZTSnlqYW9HQUk0RkVCT1JQNHZJWEFBREhyaFZXMXU3aFlqc0FPQ3hSQ0p4WjE1WENIbGxGMXpYM1FIZFh5ajIrVHM0a1VqODF4aHpCWUFBd0x1NTluQTR2RVAyWlpXcVhwQklKQzdLbjJkWjFyM0dtRDRQUEZQVk1RQ1NBOTBMRWEwY0ptS0ppSWlJYUFYR21CMEJ6RUgzaCtBTE9qczdINGpGWXBVRFRBTUFORFUxdGFQN3crRmczTkxSMGRIdm8vMlJTT1JTRWZscGZwdGxXYjlEUWYxWEVkbFZSSFl0bksrcVR3QW9PUkc3R21ROHo3c25Gb3Y5TFJLSlBBeGdydS83NXhVYk9IMzY5T2pFaVJQdkJ6RFg4N3hMKzFvd0hvL1BzRzM3UUJFNUNBQkVKS2FxYjZ2cVRRQWtIbytQQVhDWnFyN1QxdFoySHdCWWxyVWZBQVJCOEZSMnpyaHNPeE94UktPVXFsYkdZckdTNjhTS1NLVFlEazdYZFg4TTRDaFZ6UURZVmxVL0tsWlBXMVVQQUhDMGlFeFExVDh2WDc3OHB3c1dMUGdVQUJ6SGVSWGR5ZGh2MnJhOWkrdTZqM3VldDNzeW1meTRycTV1YTgvejNzMWZxN3E2ZXV6WXNXTmZBREFyVzdiZ2FWVTkydmY5aGNWaTkzMy9HdGQxWndINFJpcVYrdGdZODFNQXU0cklOQUJqUmVTdFdDd1d0bTM3QVFCZkZwSGZlcDdYQUtEQmRkMU9BSGRZbHBVcjdiT1A0emhWSXBKN0FzUUdFQkdSaUlpY3BxcHVPcDFlb1lSRHR1NzM5d0I4SVNMTEFXeVUvVHQ5b2IrL2M5LzNmMW5ZWmxtV2xYMDUyL2Y5aXdyN0Fjd1JrUVZGMm5OT1lta0NvbFdQaVZnaUlpSWl5aEhIY1U0WGtjdVEvWGVpaUZ3WWpVWXZMSFdCMnRyYUhSb2FHdjVUeXRqMjl2WWxsWldWbDFxVzllSkFoMTI1cnZ0SUVBUnRxVlRxczF4YkpwUFpPM2RZaTRqc0lDSVhxZXB2VlBVZlBUY2tjcWFJN0dGWlZuK2xFVmJnT000UFJlU1MvRFlSaVdSZi9zd1ljMHpCbEp0ODM3OEVReFBPSm83N3JNazZac3lZRUlDOWNqdXpDdFhVMUd4V1ZsYjJBSUE0QUdSM2YwRlY3L0o5LzRmSUhsaGoyL2J2UkdSVEFOOXJhV25wUkhkZDJTTkU1TDJHaG9aWHNuTW5aUDlrSXBab2xCS1IwNlBSYU1sMXI3UG1GemFvNnFjaXNuWDI5OUg3QUU3cDQzcHZxR3BMOXBDdEZVcXNKQktKaFFCMk04YnNLU0lYQTdnZzE1Y3RxN09DbHBhV0pjYVlmNGpJTWxXOWNLQnlBd0RRMGRGeGZDZ1VHdC9ZMlBpeE1XWVN1dXRvZDZycXk2cDZXVGdjbmlvaUc2dnFJNzd2bjVxYjUzbmVQMmJPblBuc21ERmpmZ0JnSHhHWkR1QkVBQ0VSc1ZYVkZoRlIxUmM4ejBzQmFDbHk3L01BSElyc1V3c0FscWpxdnpPWnpKbUZZd2ZpZWQ1ZkhjZnA3S3NPYkJBRWZ4bWdSdXdoZzcwbUVRMGVFN0ZFUkVSRWhGbXpabTFjVmxaMnM0anNDV0E1dXYrZE9DOElnam1sekxjc2F6c0FPdy9tbW1QR2pOa3drVWljQ3dDeFdHeEtOQnJkeVBPOCt2d3g4WGg4NjJReStaTG5lWThDZURTL0x6L2g2empPVjBRRUl2S0M3L3ZQNU5xTk1jY0JRRnRiVzJlcGNWbVc5WVdxcnZDQldWWEhpOGdrVmYwTVFPSE9xazlMV1RjV2k0V1JMYVdRRXdxRmNoKyt1L3JhZFd4WlZnWFFmVXAzNFpoUUtLUmRYVjFmaEVLaFdTTHltS3JlMmRuWitVdzBHdjJmaUxRaG00UTF4cHdySWtjQXVNZnp2SDhBZ091NkJ3SFlLdnY0Ymk1Wk95Rzc5QmVsM0JNUnJWczh6eHUySElIdisvZWplMWVvWm44S3J6VWJRSzRFd3MwRHJQVUlnQUdUcXRteHM1R1hzQjFJVTFOVEY0Q1BzM1BQQjNCKzRaaDRQUDZWN01zVnZoREw3dHk5THZ0VGpHUi9pdkk4NzFjQWZnWEF5bzdyczNSQUtZb2xXajNQdXdmQVBVV0dGNDdydDd3RUVRMFBKbUtKaUlpSVJybnNpZEovRUpGS1ZYMEJ3S2tpOGdxQWhseWl0SVExemhLUmtoS3gwNmRQajA2WU1PRjJkSC9nUEdMNjlPblJTQ1F5QjRDSngrTTc1RTdJZGwzM1VnQm51Njc3TTgvenJ1MXZUY3V5dGdLNkQ2WXE2SW9BUURnY0x2bEViOC96SGdEd1FINmI0emc3aWNqVEluTG5ZR29uNW90R28yZWo3K1RBUWRGbzlLQUJsdGc3R28ydXNITldWVHNYTEZnUXJhdXJtNVk3L0NWN2lGZ1BZOHo1SW5JaGdQcDBPbjA4MEgySURZQkxWZlh6ZERwOVRXNXNFQVRyV1pZRlZXVWlsb2lHdzJCTDFReUhZWCsrZmpBMXhnc1VUVUlYTVJKL1QwUTBBcGlJSlNJaUlxSm5SV1NlcXQ3bisvNTFkWFYxRTFkVm5iZ2dDRGFlT0hIaWZ3RFVxZXI1QURCaHdvUTdST1JyQU83SkpXRUJRRlgvSkNJbnFlclZqdU44bkVnay9sUnN6WGc4WGdGZ2YxWDlxS0doNGJXQzdyRUEwdGtkVHdEd2lhcStBeUExM1BlbXFwOENlQ2V2UG1CaC8xTW8yRTBGNENzaThsMVYvUmVBbC90WU9pd2k1Nm5xYXdEK1hOQ1hCb0IrVHVDMlJXUjdWWjJmU3FYMm1qZHYzaklBaUVhak42RzczdUZwalkyTmkzT0RSV1JTOXVYbitZdkU0L0hKeVdUeTR6NnVRVVJFUkVRbFlDS1dpSWlJYUpUemZmOFRBTnV1eW11bzZnWWlBc3V5ZmcrZ0t3aUM3eWNTaVQrNXJuc0JnRU5WOVpuT3pzNGZGY1RWNUxydXdTTHlrSWo4b2JhMjlwUGNpZG41Yk5zK0F0MEoxeitpOTY2aThhcmFzNHZVODd6VEFKdzI3RGZZSGU4RjZPZHhXTi8zbndQd1hINmJNZWJQQUNBaTEzbWU5MVN4ZWJGWXJESWFqWjRINFBVaDFLTE5kSFIwZkM4SWdranU4SnZzMy9uaDJYcUgxK2NQRnBHTnNpOC95YlhWMXRaKzNiS3NSNDB4VjJjZitlVnBMa1JFUkVSRHdFUXNFUkVSRVJXbHFvSVMvNzBvSWxaZmZYVjFkV1dxZW1CMnpkWWdDUFpyYUdqd2pURS9BekJiVlp0VWRiKzhYYXM5UE05NzFCaHptb2pjWU52MmZmRjRmUHRrTXRsVGZpQWVqMzhwZTdoWXlyS3M2d3ZuWnhPTEg1VnlELzFSMVZ4dDExajJWTzB2QTZnV2tTOERVTS96dGh6c210bVNFSWNBZU5QenZPY0dHajlVMllQUWxtYXZlU0dBODFXMXliS3NJNUNYVk0yV0s5aERWWmNsRW9rM2MrMldaYjBINEYwUk9kOTEzUmxMbGl3NU1udllGeEVSRVJFTkFoT3hSRVJFUkZTVWlCem11dTVoSzd0T2ZYMTl5aGp6dUlpa0xNdmEyZmY5UmE3cm5nYmdhbFY5dzdLc2I5YlgxMy9lMTN6ZjkzOWpqTmxTUkU2d2JmdWhXYk5tYlQxdjNyeVBxcXVyeDlxMi9WY0E0MVQxY3MvejNzeWY1N3J1TmdBMkJQQlMwWVVCekpneG93ckFwR3haQVFDd0hjYzVUVVEyQmJCSjltZFRFY2tkWW5XZ2lCeVl0MFNicXE1d3dGaE9FQVExMlhxcjdmbnRkWFYxWTRJZ09CL0F6OUZkSXVFbzlDNVpNS3lxcTZ2SFZsVlYvVUZFOWdld0lKVks3VkpXVm5hWU1lWjdBQmFKU0FiQU5nQTJCbkFqOG5ZVys3Ny9UazFOemZabFpXVVBBamk0cXFwcWd4a3pabnludWJtNXJlakZpSWlJaUtnb0ptS0ppSWlJcUtoc1RkS0hTeG1icmZHNlExLzl2dStmVWxOVE03NnhzWEd4TWVZUUFOY0FlQ3VUeWV6aSszNWY5VTN6NS8vVUdMTzVpSHd6SEE3ZkVJL0hUdytGUWc4RHFGSFZGeXpMT3Q5MTNiTlY5VEFSYVZYVmpLcCtRMFNncW4vSXJXT011VUZFTnM0ZVJwVUdzSjJJUkxMM0NnQVp5N0tPQVRBajcvS2ZBbmhKVmQ4RTBBTGdUVlZ0U2FmVGI4NmJONjludDIxdGJlMUdsbVhOQTdBSVFKZUliSkh0U3VaZC8vUWdDTTRWa2ZHcStnbUFRejNQZTM2ZysxOVpGUlVWMndEWVYxVWY3ZXJxT256Ky9QbWZHV00rRjVGdjVBMWJvcW8zWlRLWnN3cm5OelkyTG83SDQzdll0djJ3aU94VVVWRnhIb0Jmck9xNGlZaUlpTllsVE1RU0VSRVJVVkVpNG5tZWQwWXBZNDB4WjRsSW40bFlBSm83RkNxVHlmd3JGQXJkcWFxems4bGthNG5ocEZYMVFCR1pMU0lYV0phMU43cVRzSytvNnQ3MTlmVXB4M0VhTE1zNkNjQW1JbElPNE4wZ0NNNU5KQklQNXEwekRzQytJcEsvOW9kQkVKeWRleE1Fd2M5VXRkSzI3VGRGcEtXK3Z2NkxVZ0pzYUdoNDMzVmRBVkFOQUtxNkZNQUR0bTMzSERLV3lXU2V0bTM3VEFEWExWKysvSkpjM2RaVnJhR2g0WEhYZFhmeVBPOEZaSGU3K3I1L2QxMWQzZjJaVENhY3lXUWsvOUN1WXBMSjVMSllMTFpYSkJJNXA2MnRiZmJxaUp1SWFEalUxTlRVbEpXVm5aZE9wNDlLSnBQTGN1MjF0YlZiaWNpaGcxaXFLWkZJRkI2YVNFUlVNaGw0Q0ZGdnhwZ2RSZVF2cWhvRnNLL3YrOCtPZEV4RVJFUTBmR0t4V0dWWFYxZHFUYTRGNmpqT1lZc1dMWHFndGJWMWVhbHo2dXJxTnNsa010TUFpS3BLRUFSZkxGKysvUFZodms4cis5Tlh1UUViUUdZWXIwZEVSUDF3WGZjT0FFZXA2aE9kbloxNzUycVNHMk1PRUpIN1ZMVVRBNVNJRVpFS1ZaM2orLzYrcXlObUlsbzNjVWNzRVJFUkVmV1NQZUJwalRhVVhVbjE5Zlh2QW5oM0ZZU1RMMEJlamRVaW1JUWxJbHFObGl4WmNzTFlzV00zRjVIZElwSEl2UUFPd29xL2kzL28rLzVmK2x2REdOT3hTb01rb2xHaHo5TnRpWWlJaUlpSWlJaldkaTB0TFoyZG5aM2ZCZEFzSXZzNGp0TmZLUjBpb2xXR2lWZ2lJaUlpSWlJaVdxZk5uei8vczNRNnZhZXFmak9SU0R3ejB2RVEwZWpFMGdSRVJFUkVSRVJFdE01TEpwTnZBM2k3c0YxRTdqTEczTm5mWEJHSnFPb3FpNDJJUmdjbVlvbUlpSWlJaUlob1hXUTVqak0ydnlHUlNDeEJRUjF2VlgxUVJPWU5zTmE1d3gwY0VZMCtUTVFTRVJFUjBXZ1NjbDEzanlBSW1oT0p4QnY1SGJGWUxCd09odzlNSkJKL0tqYlJjWndETGN0cTlqd3Z1WHBDSlNLaWxlRzY3bVlBVnZoZFgxZFh0MlY5ZmYwQ0FCQ1JWbFg5dTZwZTYvditDLzJ0Wll6WlFrUVNxekJjSWhvRm1JZ2xJaUlpb2xGanE2MjJHZ3ZnWHlKeUFZQ0w4dnZDNGZERmxtWDl3bkdjRFJPSnhGWDVmVE5uemx4UFJHNEJVR21NcWZWOXZ5bS9QeDZQVDdOdCs5U1ZETzlmdnU4L3U1SnJFQkZSMXJKbHl6NHFMeTgvQ2dCRTVFQVIrWGF1cjdhMmRndFYvU2FBaElqc2JJelplWURsbWxRMTdEak9NWWxFNHJaVkdUY1JyYnVZaUNVaUlpS2lVU09UeVVqMlpWQ2srekpWUFZCRWZtMk04WDNmZnpMWFVWNWVmb0dJakZmVk93cVRzQUJnMi9ZVUVUbGRWYnNBcEFyN1JTUUt3RmJWWlVYNkxBRGxRUkI4Q0lDSldDS2lZZExjM053RzRFNEFNTWJNQk5DVGlCV1JtSWhjUElSbEd3QXdFVXRFUThKRUxCRVJFUkdOR3VYbDVSWUFpRWl2Ukd3aWtmaTh0cmIyRU51Mi82dXFkMVpYVjFlM3RMUjB4dU54VjBSK29xcHZkSFoybmpMQUpTN3dmZi95d2tiWGRSOVMxVy82dmw5WnBHOGJBSE9IZWs5RVJEUjRpVVRpWDdGWXJLcXdQUktKN0MwaTk2cnFLWjJkblhjVTlpOVpzaVN6ZWlJa29uWFJHcGVJM1hUVExUZVVzckpOUnpvTzZsOUhLaE9MbHRsbHFtcDNwb1BZOU9wNDUwakhSSDFMV3gzdnRiNysrdnNqSFFjUkVkRklxSzJ0L1pwbFdSZG1NcGtqVTZtVWhNTmhxR29HQUl3eGZ3UXczdmY5N3dKQVEwUER5NjdybmlJaUw3YTB0SFFDQ0lWQ29kdFVOYTJxQnpVMU5TMGR5WHNoSXFKaGt5bjJPOTBZazN0eTRuUCt6aWVpNGJaR0pXSTMzbmpHVklsR2JvVWdOdEt4VVArV3AxVzZNa0VuZ002TXlwa0lpWTUwVE5TM0VNcmZucnBaN0ljZnZOWDA3a2pIUWtSRXRMcFpsaFVWa1QxQ29kRFhWTlVEMEpPSUJiQUhnSHJIY2M0UWtlcHNId0RVR0dPT0ZaRnBBQXlBTjBUa2VHTk16N3B0YlcyblpKTzFQVVRrQXRkMXp5b1NSb1dJaEZ6WC9ieXdRMVZ0RVNreWhZaUlWaEdKeFdJVlJUdEVOZ1lBVlYwZWk4VjZQY1dRMWRYVTFOUzF5cUlqb25YV0dwV0l0U09SVFdDcEs1QXBZOHJMWVlmc2tRNkphSzJXU1dld3ZLTURnV0o4T0J6ZURBQVRzVVJFTk9xMHQ3ZjdZOGFNVVFCZnN5d3JtVTIwcG93eE1SR1pIQVRCUXlLeUw0RHRDdWRteHk0RE1CWEE5L1A3eG93WmN6cUF3cWVDbmxQVjV3dlhFWkh2QS9peXFsNVYyQWRnR29BZkQrSFdpSWhvQ0Z6WC9US0FOL29iWTFuVzM2TFJhRi9kdndWdzBuREhSVVRydmpVcUVadFRYbDZPazA0NERsdk8ySHlrUXlGYXE3M1cvQVp1dXUwT2ZMR2tiYVJESVNJaUdqSE56YzF0eHBnM0FIdzFsVXI5SVJRS0FVQktWWGNURVlqSS8vbSsvN3ZodUphcVB0MUhqZGh0VkhXNjcvdVhGT3NERTdGRVJLdE5LcFg2TkJRS25WZWtxMHhFemtIMzRZcGRJbktacXFZTEI0bklLNnMrU2lKYUY2MlJpZGhReUlZVG40VnR2dmFWa1E2RmFLMFdpVVFRTGd1UGRCaEVSRVFqVGtUbXErcjJBTUxaOTUwQURnTXd6L2Y5ZDBZME9DSWlXcTBhR3hzL2QxMzNXYy96Vm5pQ3dYR2NVMFRFQnZBM0VUa0lRTXIzL1V0SEprb2lXaGV0a1lsWUlpSWlJcUpoOXBxSTdHZmI5bVlBSUNJVFZYVTdWZjMxTUYvblFtUE11VVhhb3lKaUcyT0tIZnhpRFhNTVJFVFVoM1E2dllreDVrWUFFUUE3NU5vZHg5bk9zcXpMQU13VGtlOEhRVEFad1BtTzQvaUpST0xoa1lxWGlOWXRUTVFTRVJFUjBUb3ZDSUtYUmVRdnFsb3BJZ2lDNEhNUnVTQUlnb2VHOHpvaThwS3F2bHlrYXo4QW13SzRxYkJEVlRjVWtjT0dNdzRpSXVwbFl3Q3diZnNoQUphcXpzNTF1SzU3c0tyZXJxcVpkRHA5V0dOalk4cDEzV05WOVFYTHN1WVlZMzdxKy81TkFIaElOUkd0RkNaaWlZaUlpR2lkbDBnazVnQ1k0empPdHdGQVJGNzNmZi9XdkNGOW5xQmRURk5UMHpMa2ZTQlBwVklmaGNQaDYxWDFYNzd2UDFrNDNuWGRtYXE2a2UvN1p4VDJHV00yQmZDSnF0WVA1cDZJaUtnMHhwaXAyVU1ab2FwdkIwSHdnNGFHaHBkcmFtcHFRcUhRSlFDK0l5S0xWUFU3alkyTmpRRGdlVjZMNHppN0EzaEtSSDdudXU2eEFNNFhrY2ZxNit0VEkzZzdSTFFXWXlLV2lJaUlpRVlORWZreUFLanFsK0x4ZUZzeW1mUUFvSzZ1Ym9hcXZsYnFPblYxZFZ2VzE5Y3ZBQ0FBN0huejV2MFBRQzdKMnV2ZjJLb3FmZlg1dnY5K3dkd2crME5FUk1QQTkvMFBqVEV2QTNnM2s4bjh4TEtzblZ6WGZRckF6dGtoRDJVeW1lTWJHaHJlejUrWFNDUVM4WGc4YnR2MkxTS3lKNEIvcWVvU1k4eEZ2dTlmdmJydmc0aldma3pFRWhFUkVkR29JU0tiQWNpSXlEVzJiWDhRaThYY3BxYW1ybVhMbG4xU1hsNWU3QVR0b3RyYjJ6OEJBTWR4anJRczZ3K2x6bk5kZDhCZFZLcjZkOS8zRHloMVRTSWlHbERRMmRtNVQxTlQwMUlBTU1hMEF2Z0tnTWVDSUxnOGtVZzgwOWZFWkRMWkN1RGJ4cGc5UmVRNEFQRk1KblAzNmdtYmlOWTFUTVFTRVJFUjBhaWhxdHNEYUJTUjJ3SDhKaEtKbkFQZ2dnVUxGbndLNEpMQnJoY0V3V3VXWmYyMm4rdnRMaUxWQURJQWJGVlZFWGtMd0tQOUxPc1BOZzRpSXVwZkxna0xBTDd2TjlUVjFVMnByNjl2TDNXKzcvdVBBSGdFM1Fjczhxa0ZJaG9TSm1LSmlJaUlhRlRZYXF1dEpnS29BM0NyNTNtL3o5YjdPeXNlai84NW1VdzJEMlhOWkRMNUVvQ1hpdlVaWTg0VmtXcFYvU09BeVFCMkVaR3pWUFVhRVhuWDg3d3Jobm92UkVTMGNnYVRoQzNBSkN3UkRaazEwZ0VRRVJFUkVhME9rVWprQUJHeFJPVC9BR1JVOVdRUkNkdTIzZWVPMXFFd3hxenZ1dTQvUk9SaVZiM2Q5LzJqUlNRQUFNL3pyaE9SaXdEODJoanpaMlBNK3NONWJTSWlJaUphY3pFUlMwUkVSRVNqZ2FqcXFRQys2T2pvZUF3QWZOOS9UbFh2RlpGZGpURjdEc2MxSE1jNUhNQThBUHNFUVhDcTcvdkhvR0QzbE9kNXM0TWdPQTdBOTBUa05XUE1UMk94V09Vd1hKK0lpSWlJMW1CTXhCSVJFUkhST3M5MTNZTkVaTXNnQ0c1dWFtcnF5clVIUWZEeklBZ085MzIvdjVxdEF4SFhkZmR3WGZkVnk3THVBZkNwcW40amtVaGMzOWVFUkNKeGF5YVQrUWFBVDBUayttZzAydXE2N3JXTzQreFVWMWRYdGhLeEVCSFIwSVRBOG8xRXRJcnhsd3dSRVJFUnJkTm16cHk1bnFyZUlDTHRRUkJjbmQvWDBORHd2akhtSjY3cjNqV0VwUThDVUthcUZ3RFlFa0NIcWw3YzF0WjJhVXRMUytkQWs1UEo1RXQxZFhYeElBaE9CbkN1aUp4cVdkYXBRUkM4REdCN0FPa2h4RVJFUkVOZ2pEbFFWU09KUk9MT2tZNkZpTlpkVE1RU0VSRVIwVG90SEE1WEF4aXZxajlQSnBNZkYvYUx5UDBBWGgzc3VxcjZwcXFLWlZtVFZmVzJUQ1p6WVRLWmJCM01HdlgxOVNrQTEweWJOdTMza3laTk90aXlyRU10eS9vSm1JUWxJbHF0Uk9SQUFGVUFtSWdsb2xXR2lWZ2lJaUlpV3FjbGs4bVhYTmY5cHVkNS95blc3M25lZFN1ei92VHAwNmN0WExpd1kyWFdhRzF0WGQ3YTJub25tQUFnSWxydGFtcHFacXFxQTZDaXBxWm1abU5qNDRLUmpvbUkxazFNeEJJUkVSSFJPcy96dk9kWDFkcWxKR0U5ejl0N1ZWMmZpSWhXVGlnVStoYUFxU0ppWlY4ekVVdEVxd1FUc1VSRVJFUkVneFNMeFRhSlJDTEhpOGlHNlhUNk44bGswaHZwbUlpSWFQQmlzVmhZVmJjU2tiQ3FRbFczbWpwMTZwZ1BQdmlnZmFSakk2SjFqelhTQVJBUkVSRVJyVzNDNGZCRUVka1B3QTh0eTlwa3BPTWhJcUtoU2FmVFkwWGthNUpsV1ZaOC9mWFhuekRTY1JIUnVvbUpXQ0lpSWlJaUlpSWFsU29xS2lZRDJEejNYbFZyVkhYYUNJWkVST3N3Sm1LSmlJaUlpSWlJYUxRNlFFUXFzbVVKSUNJVnRtM3ZPOUpCRWRHNmlZbFlJaUlpSWlJaUlocVZWUFhZSXMxSHJQWkFpR2hVWUNLV2lJaUlpSWlJaUVZZFk4eU9sbVZOVTlXZXR1eXUyS25HbUcrT1lHaEV0STVpSXBhSWlJaUlpSWlJUnFNK2Q3NzJzVk9XaUdpbE1CRkxSRVJFUkVSRVJLTktQQjZmREdEYnZ2cEZaTHZzR0NLaVljTkVMQkVSRVJFUkVSR05LaUx5ZFFBYjVNb1NpQWhFQkVCM2VRSUE0eTNMNmpOUlMwUTBGRXpFRWhFUkVSRVJFZEZvWWxtV1pVUmtYRjhEUktUY3Npd0R3RjZOY1JIUk9vNkpXQ0lpSWlJaUlpSWFOV2JNbUZFQndFVTJ5WnJiQ1Z2dzJsYlZyMjZ4eFJZVFZudUFSTFRPWWlLV2lJaUlpSWlJaUVhTmNEaThQb0J0U2hpNlRVVkZ4VWFyT2g0aUdqMllpQ1g2Zit6ZGVYeE1WLzhIOE0rZEpaa2trNDBRSWFsUUNVRVFPNDJ0dWoyMHFaMFNzWlpRRk9VcGFtOXBGYlcyS0tVaDFucGF1MXFyYUxWRkxLRkI3S0pra1ZnaTY4emMzeC9wekM4M2Q3YVFpT1h6ZnIzeTZ0eXozWE5EMjV0dnp2a2VJaUlpSWlJaWVtR29WS3BXZ2lDVU11YUhOVWNVUlFpQ1VBcEFpeWMzTXlKNjNqRVFTMFJFUkVSRVJFUXZrcUhHRC9uVEVwZ3JFMFh4L1NjekpTSjZFYWhLZWdKRVJFUkVSUFRzOC9ldjR3RUhmYm1TbmdjUlNlWG85Qm4vWFA3N0pnQjlTYy9sYVJBU0VsSmRFSVRhZ1BrZ3JKR3hUcUZRMUF3T0RnNk9qWTJOZlRJekpLTG5HUU94UkVSRVJFVDBXTXBWQ1NrRGxlRlRDTXBHSlQwWElwSnlVQ2p1K2xXci9jV05jNmQybGZSY25nWjZ2VjZ2VUNpRzV5OFRCS0dLSUFnUkFOU2lLSDRuaXVMRi9QVXFsWXBCYkNJcUVnekVFaEVSRVJIUlk5RkEvektnZUZNQS9FdDZMa1JVZ0NCQUFmRVFnTjBBTENkRmZVR2NQbjM2UElEeitjdnExS25UVWhDRVRxSW9ha1JSL04vSmt5Y1BsTkQwaU9nNXgwQXNFUkVSRVJFVkNZMUdnMTQ5M2tQMWFvRWxQUlVpQWpCejdnSWszUHdIZ2lnWXdDQXNFVkdKWXlDV2lJaUlpSWlLaEZxdFF1T0c5ZENpMlNzbFBSVWlBckQwKzFWSXVQa1BSRUZVQUJEQVlDd1JVWWxTbFBRRWlJaUlpSWlJaUlpSWlKNTNETVFTRVJFUkVSRVJFUkVSRlRNR1lvbUlpSWlJaUlpSWlJaUtHUU94UkVSRVJFUkVSRVJFUk1XTWdWZ2lJaUlpSWlJaUlpS2lZc1pBTEJFUkVSRVJFUkVSRVZFeFl5Q1dpSWlJaUlpSWlJaUlxSmd4RUV0RVJFUkVSRVJFUkVSVXpCaUlKU0lpSWlJaUlpSWlJaXBtRE1RU0VSRVJFUkVSRVJFUkZUTUdZb21JaUlpSWlJaUlpSWlLR1FPeFJFUkVSRVJFUkVSRVJNV01nVmdpSWlJaUlpSWlJaUtpWXNaQUxCRVJFUkVSRVJFUkVWRXhVNVgwQk9qSnVuMzdOdExUMHlWbEw3MzBFaHdjSEVwb1JrUkVSRVJFUkVSRVJNOC9CbUlMYWU3Y3VVaE1URFJkaDRTRW9FdVhMaVU0SStEWFgzL0YwcVZMVWFWS0ZWU3VYQmxWcWxSQmt5Wk5JQWlDcEYxQ1FnSzZkdTJLckt3c1UxbFFVQkNpb3FLZTlKUWZtOEZnd04yN2Q1R2Ftb29LRlNyQXljbkphdnRWcTFiaC9Qbno2TkNoQStyV3JXdlhQVkpTVWhBZkh5LzVhdE9tRFNJaUlvcmlFWWlJaUlpSWlJaUk2QVhDUUd3aC9mYmJiN2g4K2JMcFdxbFVtZ0t4aHc4ZlJreE1UTEhjdDBlUEhpaGR1clRadXVQSGp5TXVMZzV4Y1hFQWdESmx5dURubjMrV3RERVlESmcwYVpJa0NLdFVLakZod2dRb2xjcGltYk1sdWJtNXlNN09SazVPRG5KeWNwQ2RuWTNzN0d3OGZQZ1E2ZW5wcGkvajljT0hEM0gzN2wya3BhVWhOVFVWZCs3Y3diMTc5eUNLSWdCZzFxeFphTldxbFh4dEQyNEFBQ0FBU1VSQlZNWDc2WFE2ckZtekJrbEpTZGk1Y3ljcVZxeUk5dTNibzMzNzl0QnF0UmI3alI4L0hrZVBIcFdVclZxMUNsMjdkb1dqbzJQUmZET0lpSWlJaUlpSWlPaUZ3RUJzRVRwNjlDaWlvNk9MWmV3MmJkcFlETVNlUG4xYWNtMXV4ZWY4K2ZOeDh1UkpTWmxlcjBmZnZuM3R1djlISDMyRURoMDZtSzB6R0F6bzNMa3pNak16WVRBWUlJb2lSRkdVZk5icjlhWUFiRkc3Y09HQzFVRHMvdjM3a1pTVVpMcStkdTBhb3FLaTBMNTllNnZqaG9lSHl3S3hxYW1wMkxwMUt6cDE2dlI0a3lZaUlpSWlJaUlpb2hjS0E3SFB1TnpjWEp3N2QwNVNWakFRKzlOUFAySFZxbFZtKytkZklXdnJQcFlvRkFxNHVycmk2dFdyZG8xVjFDNWN1R0MxZnZYcTFiS3l3WU1IUTZ2Vm1sYmttbE9yVmkzNCt2b2lJU0ZCVXI1cTFTcTg4Y1lic3RRUCtRbUNZSFcxTFJFUkVSRVJFUkVSdlZnWWlDMUNEZzRPMEdnMEVFVlJGdHpUYURRMit4Y01pcXBVS3FoVWVYOUVsdElIbkRwMVNoWWtiZENnZ2VuenJsMjc4UG5ubjlzMS84Y1JGQlNFMk5qWVlyOFBrQmY0ZFhkM2g2ZW5KMHFWS29YeTVjdGJiSHZreUJHY09YTkdVaFlRRUlCMjdkb0JBRFp1M0lqWnMyY1g2djRKQ1FsV1YrQUNnTHU3Ty9idjMxK29jWW1JaUlpSWlJaUk2UG5GUUd3Uit1Q0REL0RCQng4Z05qWVd2WHYzbHRTdFc3Y09mbjUrVnZ1M2FORUM2ZW5wcHV1UkkwZWlhOWV1VnZzY1BueFljbDJoUWdWVXJGZ1JBTEJseXhaTW5UclZsRXNWQUxSYUxjYVBIdzhYRnhlejQ4WEZ4ZUdiYjc2UmxMbTZ1cUp4NDhaVzUyRzg1Nk55ZEhSRXc0WU40ZWJtQmxkWFY3aTZ1c0xOelExYXJSWnVibTV3YzNPRGg0Y0hQRDA5NGU3dURvVkNZZGU0UzVZc2taV05HalhLN3Y1RVJFUkVSRVJFUkVSRmdZRllHelp0Mm9TWk0yZWFyZ3V1ZE4yOWV6ZCsrZVVYQUlDenN6UDI3TmxqZHB3REJ3NVl6UEZxcE5QcENqMi9RNGNPU2E1ZmVlVVZpS0tJcFV1WHlvS1FEZzRPbURObmp0a2NzZ0NRa3BLQ1R6LzlWRkttVXFrd2MrWk1tNEhXVnExYW9XelpzbENyMVhCMGREVDkwOEhCQVE0T0RyaHc0UUxtelp1SGYvNzVSOVkzTkRRVS8vM3ZmMUdoUWdXcjk0aUxpOFAyN2RzUkhoNXV0WjNSb1VPSFpLdDBYM3Z0TmRTdlg5K3Uva1JFUkVSRVJFUkVSRVdGZ1ZnYmREcWQxVHlxZXIwZWVyM2U1amh6NTg0dHlta0J5TnNpWHpBdmE4MmFOVEY2OUdoVGNEaS9OOTk4RS9mdTNUTmJCd0JSVVZHU1E2MEFvR1hMbGtoUFQ1ZjBVU3FWYU42OHVhU2R0N2MzdkwyOVpXT21wS1JnMGFKRjJMeDVzMlJscnJIUDZOR2piVzd6ejhyS3dxSkZpN0JtelJvWURBYm9kRHJaaXVPQ2REb2R2dnJxSzBtWm01c2JSbzhlTFNsVHFWUm0wMGJvZERwWllGeXBWRUt0Vmx1OXI1R1RrNU5kN1lpSWlJaUlpSWlJNk1YQVFPd3p6RndPVXExV2l3Y1BIcGh0djNYclZtemR1clZROTlpN2R5LzI3dDByS1ZPcjFmampqeitzOXJ0Ly96NVdyMTZONk9ob1dTRGJ5Y2tKdlhyMVFzK2VQVzNtenYzOTk5OHhmZnAwM0xwMXkxUzJZTUVDZUhoNG1QSzhtck51M1RwY3YzNWRValpxMUNoNGVYa0JBS0tqbytIZzRJQU9IVHFnUzVjdWtuWTZuUTdoNGVHSWo0K1hsSC8xMVZjSURRMlZsSW1pQ0wxZWI4cmxTMFJFUkVSRVJFUkVaQTZqUjAvSWxDbFRVS1pNR2F0dFJvNGNhWFgxYlVIYnQyK1hsV2swR3N5Yk53OURodzVGVEV4TW9lZjV1Rzdmdm8wTkd6Wmc0OGFOZVBqd29hUk9xVlNpWGJ0MkdEaHdvQ2xOZzNIRmNVWkdCakl5TXBDWm1Zbk16RXhrWkdSZ3g0NGQyTFZybDluN1RKczJEVjVlWHJMQUtBRGN2SGtUaXhjdmxwU0Zob2FpYmR1MkFJQnIxNjVoNGNLRnlNM054ZXJWcXpGbzBDQzgrZWFiRUFRQkFMQm16UnBaRUxaVHAwNnllNTA0Y1FLelo4OUc3ZHExWlN0dGlZaUlpSWlJaUlpSThtTWcxb2I2OWV0ai9QanhwdXZGaXhjakpTWEZkQjBjSEl4MzMzMFhBS3l1aXF4YXRhck5IS2lGV1ZWNS92eDVYTHg0MFd5ZFJxUEIvUG56OGVxcnJ5SW5KOGZ1TVIvWHBVdVg4TjU3NzFsTTFlRG01b2FZbUJoRVJFU1lncTI1dWJtRnZvK2JteHQ2OSs1dE50ZXJLSXFZUEhreU1qTXpUV1dPam83bzM3OC9idHk0Z1l5TURNeVpNOGQwMzRTRUJFeWRPaFcxYXRWQytmTGw4YzgvLytEYmI3K1ZqRm14WWtXTUdESENkSjJVbElTWk0yZWFWaVRIeGNXaGZ2MzZObE1zRUJFUkVSRVJFUkhSaTR1QldCdjgvZjNoNys5dnVsNnpabzBrRU92cjY0djI3ZHZiSEtkYnQyNUZPcTl0MjdaWnJYZHljb0pDb1RCZHU3aTRtRjFCdTIvZlBza0JYWjA2ZGNLUUlVTms3ZHEyYlN0YjRWcFFwVXFWNE9ycWlydDM3NXF0VDB0TFExcGFtdFV4ckhGeWNrTDM3dDBSRVJFQnJWWnJ0czJaTTJka0s0R3pzN090NXBTTmpJeEUrZkxsb2RQcE1HN2NPRWtRVjYxV1k5cTBhWklVQ282T2pqaDkrclJrakNsVHBpQW9LQWpseXBWN2xFY2pJaUlpSWlJaUlxTG5uTUoyRTNyYTVPVGtZTWVPSFlYcUl3Z0NYRjFkWlYvbno1K1h0S3Rmdjc3WmRzWnQrOVlvRkFxenFRSWVsMGFqUWZmdTNiRmx5eFlNSGp6WVloQVdBSUtDZ3F6V20ydmZvMGNQQU1EWFgzK04yTmhZU2YyNGNlTVFGQlFrS1hOM2Q4ZkVpUk1sWlE4ZVBNQ0VDUk5nTUJqc3ZqY1JFUkVSRVJFUkViMDR1Q0wyQ1duVHBvM05BT0dQUC80SW5VNW5jNnlmZi83WjRxcFRTM0p5Y3JCaXhRcFplY0dEdU02Y09ZT0VoQVN6L2UzUnNtVkxzNnQxTlJvTlBEdzg0T25wYVFydW5qMTdGcmR2MzdZNGxsYXJSWmN1WGRDalJ3OWN2WG9WSGg0ZU51K3ZVcW5RckZrejdOeTUwNjYya3laTmdsS3B4QTgvL0lDVksxZEs2cnQxNjRhd3NEQ3pmVjk1NVJXMGI5OGVQLzMwazZrc0ppWUdVVkZSNk5Pbmo4MTdFeEVSRVJFUkVSSFJpNFdCMk1lazErdngyMisvWWR1MmJhaFRwdzY2ZHUxcXR0MkFBUVBnNStjbks5ZnBkTWpPemtaMmRqYTJiOTh1Q2NUZXVIRURSNDRjUVVaR0JzcVZLNGNhTldvQXlFdVBVRmc1T1RsWXVIQ2h6WGJSMGRHRkhqdS94bzBiWThpUUlmRHg4WUczdHpmS2xDa0RMeTh2eWRiK1gzLzlGVXVYTHJVWWhQWHc4RUNQSGozUXBVc1hPRHM3NDV0dnZzR0tGU3ZRcWxVclRKczJEWTZPamxibjBLcFZLMGtnMXMzTkRYcTlYcFphb1UrZlBnZ0lDTURhdFdzeGUvWnNTVjNkdW5VeGFOQWdwS2FtbWc0UXk4ek1SSHA2T2g0K2ZJaU1qQXo0K1BoQUVBU0lvbWpxdDNqeFlvU0doaUlnSU1EdTd4a1JFUkVSRVJFUkVUMy9HSWg5VEx0Mzc4YnUzYnNCQUJVcVZNREhIMzlzTmcvcThPSERBUUJaV1ZtbXdHdDJkcmJGZzYwQVlPM2F0Vmk3ZGkwQW9HL2Z2cWhSb3dhT0hUdUcrUGo0WW5pU291SGs1R1IyUmFoZXI4ZWVQWHNRRlJXRkN4Y3VtTzM3OHNzdm8xdTNibWpidGkwY0hSMXgvLzU5REJzMkRFZU9IQUVBL1BMTEx4Z3laQWptenAwTEZ4Y1hpM040NVpWWHNIVHBVcFF2WHg1ZVhsN0l5TWhBNTg2ZEpZSFl5cFVybzErL2Z0aTJiUnRtelpvbEd5TW1KZ1l0V3JRbzdPTkRwOU5od29RSmlJNk9MdFRoYTBSRVJFUkVSRVJFOUh4anBLZ1FybDY5YXZYQUtxMVdpMzM3OWtsV1NPYnYremc4UFQwQlFIWklsRFdsUzVlV0hEd0Y1QVZFNzkyN0oydnI3dTRPcFZKcGRiemMzRnlvMVdvNE9EallQWWZNekV4czNyd1owZEhSdUhYcmxxeGVFQVNFaG9haWUvZnVhTml3b2FUdTc3Ly94dkhqeHlWbE1URXhpSXlNeElJRkN5eW1LdEJvTktoYnQ2N3ArdlBQUDVjY3NLWlNxVEIxNmxTbzFXb0VCZ2JhL1N6MmlvK1B4L0xseXpGZ3dJQWlINXVJaUlpSXBINzU1UmZaanJFNWMrWVU2dHlBa3JKOCtYSlpTcTIyYmR0YVBXaVc3R013R0hEMzdsMmtwcWFpUW9VS2NISnlzdHArMWFwVk9ILytQRHAwNkNENVdjS2FsSlFVeE1mSFM3N2F0R21EaUlpSW9uZ0VJaUo2RGpFUWEwTmNYQngyNzk2TlgzLzlGZGV1WGJQWjNzdkxDOG5KeVVVNkI2VlNDUzh2THdCQTFhcFY3ZTYzWmNzVzArZXNyQ3pzM0xrVDMzMzNuZGxBN0t4WnN5eStjR1JsWldIaHdvVTRmUGd3VnE1Y0NUYzNONXYzVGtoSXdQcjE2N0ZseXhha3A2Zkw2ajA5UGZIMjIyK2pZOGVPWmxNMkFIbHBEaFl1WElnUkkwWklBdUIvLy8wM0lpTWpzV2pSSWxPQTJwSXRXN2FZVml3Yjlldlh6M1FBVjJCZ0lMeTl2WkdZbUdqem1Rcmp1KysrdzJ1dnZZYktsU3NYNmJoRVJFUkVKSldVbElTWW1CaEpXY0Z6RjJKall5Vy9tSDhjelpvMUs3S2RUOG5KeWJoOCtiS2tyS2ptbVphV2hsV3JWaFc2WDFCUUVGNS8vWFVBd0o0OWV4QVhGMWZvTWZyMjdmdFlnZkRjM0Z4a1oyY2pKeWNIT1RrNXB0MkVEeDgrUkhwNnV1bkxlUDN3NFVQY3ZYc1hhV2xwU0UxTnhaMDdkM0R2M2ozVEFwbFpzMmFoVmF0V0Z1K24wK213WnMwYUpDVWxZZWZPbmFoWXNTTGF0MitQOXUzYlczMk84ZVBINCtqUm81S3lWYXRXb1d2WHJqYlRxUkVSMFl1SmdWZ2JsaTlmanYzNzk5dHM1K3JxQ2w5Zlh6Um8wQUEzYnR5QVJxT0JrNU1Ubkp5Y0pKOGRIUjJoMFdqTWZvMFlNVUt5Z25Ya3lKSG8xcTJiWktXcU1ZQUk1T1ZTZmZqd0lYSnpjODNPS1RNekUwZVBIc1d2di82S1BYdjJXRjNOKy9ISEh5TTZPaHJlM3Q2Uzh1UEhqMlBxMUttbUE3ekdqQm1EQlFzV21GMDlxOVBwY1BEZ1FmejAwMDg0Y3VTSWJHV3dJQWhvMUtnUjJyZHZqNVl0VzBwZVlQVjZQVEl5TWlRdlZzYXYxMTkvSFpzMmJaS01GUjhmai9mZmZ4K0xGeTgyQmFrTHVuTGxDbWJNbUNFcEN3b0tRdCsrZlNWbG9hR2grTi8vL21meGUrUHY3dzgvUHo5NGVucmkwS0ZEa3RRVE5Xdld4TEJodzNEOCtIRXNXYkxFVlA3V1cyL1pEQklURVJFUjBaT3hiTmt5SEQ1OHVFakdPbkRnQUZ4ZFhTVmxSNDRjc2V2UTNZTCsrZWNmV2RuTm16ZHg2TkNoUW8vbDdlMHQyZTExNzk0OVJFVkZGWHFjdDk5KzJ4U0lQWHo0c05tRGVHM3AycldySklCcE1CalF1WE5uWkdabXdtQXdRQlJGaUtJbythelg2MDBCMktKMjRjSUZxNEhZL2Z2M0l5a3B5WFI5N2RvMVJFVkZvWDM3OWxiSERROFBsd1ZpVTFOVHNYWHJWblRxMU9ueEprMUVSTThsQm1KdEtGKyt2TTM2UVlNR29YWHIxbkIwZE1ScnI3MzJ5UGVLaUloQVZsYVc2VG80T0ZnVzhDeFZxaFM4dkx5UWtwS0NYcjE2WWNtU0paSkFiRkpTRW1iUG5vM1kyRmpFeGNWWmZDRXNWNjRjSEIwZFRhdDhVMU5UTVduU0pDeGV2QmdBY09mT0hTeGN1RkN5cWhZQS92enpUOHliTnc4alI0NlVsT3YxZW9TRmhWbGNXYXBVS2xHdlhqMW90VnBzMnJRSjBkSFJlUERnZ2VtMzJBVlRLTmpqeXBVcmVQLzk5L0h0dDkraVRKa3lrcm9IRHg1Z3hJZ1JrdStuZzRNRFB2dnNNOWtLaHJadDI4TEJ3UUgrL3Y1d2NuTEN4SWtUSmZWRGh3NUZ5NVl0QWVTOWJPVVB4SHA0ZUtCZXZYcW9VNmNPOXUzYkIwRVE4UEhISHlNa0pLVFF6ME5FUkVSRXo2WlBQdm5FN0s2elIzSHc0RUVjUEhpdzBQM2VmdnR0VEpreXBVam1VTlFVQ2dWY1hWMGZPMTNibzdKMFJvWFI2dFdyWldXREJ3K0dWcXMxcmNnMXAxYXRXdkQxOVRVdFdqRmF0V29WM25qakRRaUNZUEdlZ2lBOEUra3ppSWlvYURFUWE0T3RRR3p0MnJYUnBrMGJUSjA2RmJ0MjdiSnJ6UGJ0MitQdTNidXlmRkFGNWY4Tjl0YXRXMDF6TWY2bXUwdVhMcEpWbUVEZWx2KzllL2RLZnFPYm41dWJHM3IwNklIdzhIQjg5OTEzV0w1OHVhbnU2TkdqMkxadEc5TFMwckIwNlZLeksyalZhalZVS2hVTUJnTVVDb1dwWEtsVXdzL1B6MklnVnEvWDQ2Ky8vckw2dkkvaSt2WHJHREJnZ0NRWW01T1RnMUdqUnVIR2pSdVN0azJiTnNYeDQ4ZXhmZnQySkNZbUlqRXhFV0ZoWVdqYnRpMXExNjROQUxLdFlRQnM1cE1DOHA1LzNyeDVLRk9tak0xY3UwUkVSRVJFTDVxZ29DREV4c1kra1hzcEZBcTR1N3ZEMDlNVHBVcVZzdm96M1pFalIzRG16QmxKV1VCQUFOcTFhd2NBMkxoeEkyYlBubDJvK3lja0pGaGRnUXZrbmRGaHo4NUxJaUo2dmpBUWEwUCsvMm5YcUZFRENRa0pabi9iblpPVEkxbDlhYzNqYnJlcFVxVUttalZyQm8xR0k2dFRxOVdJaUlqQXJGbXpKT1grL3Y3bzJMRWoyclZyaDRjUEgyTE1tREZtdHp4Tm1qVEo0bjFmZi8xMURCczJ6T0tMVE5PbVRYSHMyTEZDUHMzanUzNzlPdnIzNzQ4MWE5YkF4Y1VGQnc4ZU5EdVBBd2NPNE1DQkE1SXk0d3VXMFowN2QyVDkzTjNkN1pwSHVYTGxDakZySWlJaUlucFMzTnpjVUtwVUtadnRjbk56OGVEQkE0djFqbzZPei9RdjNkZXRXNGNLRlNwSXlpWk5tbVIzUUxCWnMyYVlQbjI2cE96S2xTdDJIVTVWc1dKRit5ZHFocU9qSXhvMmJBZzNOemU0dXJyQzFkVVZibTV1MEdxMWNITnpnNXViR3p3OFBPRHA2UWwzZDNmSm9oRnJDaTVzQVlCUm8wYlozWitJaUtnd0dJaTE0YVdYWGtMSGpoM1J1WE5uQkFRRW9IUG56a1cyN2VoUk5XM2FGSFhxMUxGWS8rNjc3Mkx4NHNWd2NuSkN5NVl0OGRaYmI2Rk9uVHE0ZCs4ZWxpMWJodlhyMTV1Q3hzMmFOYk1yQjFXYk5tM3c2YWVmV20zVHBFa1R6SjgvMzJvYkJ3Y0hhTFZhYUxWYXVMaTQ0T3JWcTdLMEJQMzY5VFBsMVRYbXo4My9PVEV4RVJNblRwU2tYZWpRb1FOY1hGd0F3TzVUVG9HODFBTDUzYng1VTliR1VnNWFJaUlpSW5yeTB0TFNzSFhyVnRQMXFWT25aRzAyYk5nQWpVWUR0VnFOOTk1N3orWjdySEdjU1pNbVdRekUxcWhSQTFPblRvV3pzN09zcmtLRkNySzhzZmE0ZS9ldTdHQmJyVllyZTBlMWh6MkJabzFHSTV0L1lRNGVVeWdVc3Y3MkhrclZxbFVybEMxYkZtcTFHbzZPanFaL09qZzR3TUhCQVJjdVhNQzhlZlBNNXMwTkRRM0ZmLy83WDFrUXVhQzR1RGhzMzc0ZDRlSGhkczNwMEtGRHNsVzZyNzMyR3VyWHIyOVhmeUlpb3NKaUlOYUdpaFVyWXR5NGNUYmJkZXpZRVEwYk5zVHg0OGRSb1VJRnllcklzMmZQWXVQR2phYnJNbVhLb0VtVEptamF0Q24yN3QyTG5Kd2N2UFBPTzZiNjFOUlV5WXBXWjJkbmxDNWQyblRkb0VFRHEzTnhkbmJHdW5YclVLNWNPUWlDZ011WEwrUExMNy9FdG0zYkpPa0dJaU1qMGI5L2Y0U0ZoWmw5NGNudmwxOSt3WU1IRDZ5K1lBWUdCaUlzTEF5dXJxN3c5dlpHNmRLbFVicDBhWGg2ZXNMTnpRM3U3dTZ5RjdYdzhIREpTYXdLaFFLREJ3K1dqVjN3M2prNU9aZzhlVEtBdkFQRU9uZnViS29yVmFvVXFsV3JoblBuemxsOUprRCs0bG53VkZpMVdpMzUzaE1SRVJGUnlVcEtTc0s4ZWZPc3RqR3VjdFJvTkhqdnZmZXN0czNPenNZMzMzeUQxYXRYeXc2YkJmTGVGd2NNR0lEZXZYdGJYQTI3YXRVcU8yY3ZOV1BHREd6WXNFRlM5czQ3NzJEVXFGR1BOSjR0V1ZsWnlNaklrSlFWNXBBeGc4RWc2Mi92Ymo5dmIyL1p3Y0FBa0pLU2drV0xGbUh6NXMyeTc3KzN0emRHang1dGM1dC9WbFlXRmkxYWhEVnIxc0JnTUVDbjA2RjM3OTVXKytoME9uejExVmVTTWpjM040d2VQVnBTcGxLcHpPNUUxT2wwc3UrZFVxbUVXcTIyZWw4amU5S2ZFUkhSODRlQjJDSVNFaEtDaElRRTdOeTVFeTR1THBnMGFaTHBnS2Q5Ky9aSjJyNysrdXY0L2ZmZkVSMGRqYVNrSkdnMEdreWVQTm0wOG5MbXpKbVM5czJiTjdmN044MUdTcVVTR3pac3dKNDllM0RpeEFsSm5iT3pNOGFQSDQvV3JWdGovUGp4Wm9Pd24zenlDWTRkTzJiS2U1dVptWWtmZnZnQmZmdjJ0WHJmL0trTjlIbzk1cytmajBhTkdxRktsU3FGbW45K04yN2NRUC8rL2RHd1lVT01HVE1HTGk0dWVPZWRkNUNVbEFSdmIyKzgvZmJic2o1Tm1qVEI5ZXZYOGRKTEw4SEh4d2MrUGo3dzh2S0NwNmNuUEQwOW9kVnE0ZXJxQ2o4L1AwbS9ncWVlVnF4WTBXcVMvZngrK09FSEpDY25vMHVYTGx4RlMwUkVSUFFNT0hQbURDWk5tbVR4RUttQWdBQk1uVHJWZEVhRExROGVQSkFGS3EweGQyQnRSa2FHeFhNWHpQSHc4TEQ3WjRWdTNiclpQYTQ1aHc0ZFFyTm16UjVyREtQNzkrOWo5ZXJWaUk2T2xxVjRjM0p5UXE5ZXZkQ3paMCt6UWREOGZ2LzlkMHlmUGgyM2J0MHlsUzFZc0FBZUhoNnlOR1Q1clZ1M0R0ZXZYNWVValJvMXl2UWVIeDBkRFFjSEIzVG8wQUZkdW5TUnROUHBkQWdQRDBkOGZMeWsvS3V2dmtKb2FLaWtUQlJGNlBYNlFxMDhKaUtpNXhmL2IxQkVmdmpoQjN6eHhSY0E4bDRxUHZyb0k3ejMzbnRvMnJRcERoOCtiR29YR0JpSVNwVXFZZVBHamFZRHRiS3lzakI5K25UTW5qMGI1OCtmbDZ5ZUJZQk9uVG9WYWk1cjE2NlY1WWcxcWxHakJxWlBuNDVTcFVyaHd3OC94QjkvL0dHMlhmMzY5ZUhqNHlNNWdPejc3NzlIV0ZpWVhVSEd6TXhNakIwN0ZvY09IY0xhdFdzeGZ2eDRoSVdGRmVvNUFPRDI3ZHVJakl4RVNrb0tkdXpZZ1ZPblR1R0xMNzVBOWVyVjBhOWZQNHY5SWlNak1XVElrRUxkS3k0dUR0ZXVYWk9VVmF0V3plNysxNjVkdzlxMWF4RVZGWVdtVFp1aWMrZk9hTnEwYWFIbVFFUkVSUFFrK2ZyNk9pVWtKT1FDc0g5WjVITWdOemNYaXhjdnhzcVZLMkV3R0dUMUNvVUNFUkVSaUl5TXRIdUZJd0RNbno4ZlAvNzQ0MlBOYmZQbXpkaThlYlBkN2VmT25WdGt3ZEVuNGZidDI5aXdZUU0yYnR3b094eFlxVlNpWGJ0MkdEaHdvR2xYbWs2bk02M2t6Y2pJUUdabUpqSXpNNUdSa1lFZE8zWllQREI1MnJScDhQTHlrZ1ZHZ2J4MFpJc1hMNWFVaFlhR29tM2J0Z0R5M3VzWExseUkzTnhjckY2OUdvTUdEY0tiYjc1cFdxQ3haczBhV1JDMlU2ZE9zbnVkT0hFQ3MyZlBSdTNhdFdVcmJZbUk2TVhFUUd3UmFkMjZOWGJ0MmlWWmZicDI3VnFzVzdkTzBxNTc5KzRBOHZLZ2J0cTB5ZlRiMzE5Ly9SVUxGeTdFM3IxN0pWdGNhdGFzaVpDUWtFTE5wVkdqUnJJeXJWYUxBUU1Hb0d2WHJyaDQ4U0tHRHgrT0sxZXVBUGovN2ZuNTczdjU4bVUwYjk0Y1hsNWVTRWxKQVFBOGZQZ1FjK2ZPeFdlZmZXYjEvc25KeWZqd3d3OXgvdng1QUhrclk2ZE1tWUxidDI5andJQUJkai9IM2J0M01YRGdRTnkrZmR0VWR2UG1UZlRwMHdmRGh3KzN1czNNMG0rYzlYbzk3dHk1ZzhURVJOeTZkUXVKaVlubzJiTW5BR0RGaWhXeTl2WHExYk43dnNhRHZuUTZIUTRlUEFpbFVzbEFMQkVSRVQzVnlwUXA4MkdaTW1XY1JGSDhNeWNuSitidnYvKytiYnZYc3kwdUxnNlRKazNDcFV1WHpOYS85TkpMbURwMUtvS0RnNS93eko1L2x5NWR3bnZ2dlFlOVhtKzIzczNORFRFeE1ZaUlpREFGVzNOemN3dDlIemMzTi9UdTNkdHNybGRSRkRGNThtVEphbVJIUjBmMDc5OGZOMjdjUUVaR0J1Yk1tV082YjBKQ0FxWk9uWXBhdFdxaGZQbnkrT2VmZi9EdHQ5OUt4cXhZc1NKR2pCaGh1azVLU3NMTW1UTk5oNkRGeGNXaGZ2MzZObE1zRUJIUjg0K0IyQ0pTcWxRcExGNjhHRE5tekpEOEZqeC9uaU5mWDErMGFkUEcxTDVmdjM3NCt1dXZUZlhmZi8rOWJOeVJJMGNXZWk2VksxZEdjSEF3WW1Oam9WS3BFQllXaGtHREJzSGQzUjFSVVZGWXNtU0pLZWlxVkNyeCtlZWY0K3V2djVac3licC8vejRVQ2dVNmRPZ2dlZEhZdVhNbm1qUnBZdnB0Y1VGbno1N0ZxRkdqVEt0OTgxdS9majNlZWVjZCtQajQyUFVjN3U3dWFOT21qZXhGUjZmVFlkYXNXWWlOamNYRWlSTmwyNVVPSGp5SWxKUVVwS1dsSVNVbEJjbkp5VWhPVGtaU1VoSlNVbElrcXg1VUtoVjY5dXlKZ3djUHlsSklDSUpnOWpmb2xoUjhabnVmazRpSWlLaWtDSUxRQ0VBN0FNa2FqZVpHU0VoSWpDaUtxOVBUMDQ5Y3ZIalJ2dVNmVDFoQVFJRGtzTmtmZi93UmMrYk1rYlRadG0wYjNOM2RKU21tZERvZGxpNWRpaFVyVmxnTUJIYnQyaFhEaGcyenVSMytXZUR1N281ZXZYb1Zxazl1Ymk0cVZhcGtPckNzZHUzYWNITnpzN2dxT0RjM0Y3ZHYzNWFsK3pJZW9sdFFwVXFWNE9ycWlydDM3NXF0VDB0TFExcGFXcUhtbkorVGt4TzZkKytPaUlnSWFMVmFzMjNPbkRtRG1KZ1lTVmwyZHJiVm5MS1JrWkVvWDc0OGREb2R4bzBiSnduaXF0VnFUSnMyVGZKM3h0SFJFYWRQbjVhTU1XWEtGQVFGQlVuT0VpRWlvaGNQQTdGRlNLVlM0Wk5QUG9HdnJ5L216NTh2cXc4TURKUzhEUGJ1M1J0SGpoeVJ2UWdZZGVqUUFiVnIxMzZrdVhUcDBnWEJ3Y0VJRHcrSHQ3YzNEaDgraksrLy9ob1hMbHd3dFZFb0ZKZ3laUXBlZmZWVlJFVkZTZm9iWHk2NmRldUdWYXRXU1Y0MnBrMmJCbjkvZjlTb1VjTlVwdFBwc0d6Wk1peGZ2dHpzaTYyZm54OFdMbHhZcU9Da0lBZ1lPSEFncWxhdGlna1RKc2p5YmUzYXRRdVhMbDNDN05tejRldnJheXIvN0xQUFRLdFRiZEZvTkRoMjdKalpBOWxDUTBOdG5qNmJrNU1ESUcrbHJYR0ZzVkhCRjFJaUlpS2lwMWdaVVJUTENJSlFWeENFL3E2dXJ0ZENRa0xXNXVibXJuVjBkTHg0L1BqeGJBRG1vNWRQbUVLaGdMT3pzK25hWEpEUXljbEowaVkrUGg0VEpreVFiU2MzVWlxVjZOdTNMK3JYcjQ4elo4N1lOUTkvZjM5WnlpNC9QNzlIZm45L1ZHNXVibWJMUFQwOU1XellzRUtOdFhUcFVreWJOZzNUcGswemxZMGFOVXF5RSszQWdRT0lqbzdHelpzM2taeWNERkVVRVIwZGphQ2dJSnZqS3hRS2hJYUdZdHUyYllXYWx5MGFqUVlkT25SQW56NTliTDYvQndVRlFhdlZJajA5M2E2eGc0S0MwS05IRHdEQTExOS9qZGpZV0VuOXVISGpaTS91N3U2T2lSTW5TcjcvRHg0OHdJUUpFN0JreVJJb0ZBcTc3azFFUk04ZkJtSUxxV0FpK1lMT256K1BMVnUybUszYnYzOC9oZzBiaHM4Ly94eXVycTVRS0JRWU8zWXN1blRwSWpzaDFOM2RIY09IRDMva2ViWnAwd2IvK2M5L2NQVG9VWXdkT3hhblRwMlMxTHU0dU9DTEw3NHdiWjFQVGs2VzFCdC9vK3Z1N282T0hUc2lPanJhVkplZG5ZM0Jnd2Rqd1lJRnFGV3JGaTVmdm93SkV5YmczTGx6WnVjU0hCeU11WFBud3NQRFExS2VtNXNyU2FwdlNjdVdMYkZ5NVVxTUhEbFNsbEQvNHNXTGlJaUl3SXdaTTlDZ1FRTUFlUytkOWdaaU16TXpNWGp3WUxQQlkzTTVhQXNlM0hYeTVFbEVSVVhoM0xsenVIZnZucVN1TVBsbGlZaUlpSjRHeG5kU1FSQXFBaGlqVnF0SEdBeUcySkNRa0MyaUtCNFhCT0hzaVJNbnJnTVFyUTcwbFBuMjIyOHRCbUdCdkYrcUwxMjZGRXVYTHJWN3pFbVRKc25PUUlpSWlFQkVSTVFqejdPb1pHWm15bjYrc0llNVEzeExseTR0V1JCUnFsUXAyV0hBVzdac1FjV0tGV1Y5OHdmRGpWcTJiR2syRUt2UmFPRGg0UUZQVDArNHVyckMxZFVWWjgrZWxhUXBLMGlyMWFKTGx5N28wYU1Icmw2OUt2dDV3eHlWU29WbXpacGg1ODZkZHJXZE5Ha1NsRW9sZnZqaEI2eGN1VkpTMzYxYk40dm5ZTHp5eWl0bzM3NDlmdnJwSjFOWlRFd01vcUtpMEtkUEg1djNKaUtpNXhNRHNUWmtaV1daVm92ZXZuMWI5bkppL0ExOGVubzZvcU9qc1dMRkNrbXUxWUtPSERtQ0w3LzhFcDkrK2luMjd0MkxtVE5ubW4xSnVuZnZIaUlpSWpCOCtQQkNKOSsvZmZzMnRtM2JocTFidHlJaElVRlc3K0RnZ1BIang2TnExYXE0Zi84K2R1ellJVHVadFd6WnNxYlAvZnYzeDQ0ZE81Q2FtbW9xUzA5UHg0VUxGeUFJQXQ1Ly8zMkx1WnRhdEdpQjZkT25JeW9xQ2xldVhJR1RreE0wR2cxeWNuSnc1c3daaTl1U0NxcFVxUkpXclZxRk1XUEc0TWlSSTVLNmUvZnVZY2lRSVZpL2ZqMzgvZjNoNmVscDE1Z0FyRzVMTTVjWHJPQVdwNXljSExPcm41MmNuRkMxYWxXNzUwRkVxQm5nZkFBQUlBQkpSRUZVUkVSVWtnUkJrTHlUNWd2SU9nS28vKzlYS29DTElTRWhwd0hzRWtWeDc4bVRKKzE3bVNzQmNYRnhPSG55cE5WekJSNUh3Vi9RQTNrTERmcjM3MThzOTdOay9QanhDQWdJa0pRMWI5N2M3Q0ZrajJMczJMRTIyMnpZc0FFYk5teVFsUjg2ZEVnV2pHM2N1REdHREJrQ0h4OGZlSHQ3bzB5Wk12RHk4cEpzN2YvMTExK3hkT2xTaTBGWUR3OFA5T2pSQTEyNmRJR3pzek8rK2VZYnJGaXhBcTFhdGNLMGFkUGc2T2hvZGI2dFdyV1NCR0xkM055ZzErdGxoNGYxNmRNSEFRRUJXTHQyTFdiUG5pMnBxMXUzTGdZTkdvVFUxRlRUQVdLWm1abElUMC9IdzRjUGtaR1JBUjhmSDltL1c0c1hMMFpvYUtqc3o0eUlpRjRNRE1UYW9ORm9zR0hEQm9zQnc5S2xTMlAxNnRWWXVuU3BLWmRTZnY3Ky92RHo4elBsc1dyWXNDRmVmZlZWUkVaRzR1alJvMWJ2ZmZYcVZRd2ZQaHpWcWxWRDE2NWQ4ZWFiYjlwOHFRQ0FZY09HV1R4OElDQWdBUEh4OFZaZnFCUUtoV1I3amF1ckswYU9ISW54NDhlYnlnWU1HSUJPblRwQkZFVzBidDBhUC8vOHMyeU15TWhJOU9uVEJ3cUZBanFkRG52MjdMRTVkd2NIQjR0MVdxMFc4K2JOdzVkZmZvbU5HemRLNm9ZT0hRcC9mMzhBa0FSaVBUdzg0T2ZuQng4Zkg1UXRXeGJlM3Q3dzl2Ykd4WXNYWmJsbmpRSURBL0hoaHgrYXJRc0tDc0pmZi8xbDh6bGF0R2hoMTU4VkVSRVIwZFBDWEdBeFgwQVdnaUNVQXREdzM2LytBRExxMUtuekU0QkZkOU1OVDBYYUFxT3VYYnNpSlNVRlZhcFVLYlpBckxudDVRYUR3ZTdVQmtYRjNpMzJUd3NuSnllekswTDFlajMyN05tRHFLZ29TVHExL0Y1KytXVjA2OVlOYmR1MmhhT2pJKzdmdjQ5aHc0YVpGbXI4OHNzdkdESmtDT2JPbldzeFR5MlF0MXAxNmRLbEtGKytQTHk4dkpDUmtZSE9uVHRMQXJHVksxZEd2Mzc5c0czYk5zeWFOVXMyUmt4TURGcTBhRkhZeDRkT3A4T0VDUk1RSFIxdDhZRGhJaWVLY0hOVWhJV0VoUFRNWHl3SVFqWUFneWlLb2lBSUJnQ2lLSW9HNUsxNE4vMHpmNzI1OWdVK2k4WjJnaUFZeDh2L1dTelExbUFzTnpPT1FjejdqNUFvQ0lLc25TQUlCb1BCSUFxQ1lQeWNmeTZ5WnlvNGhySHZ2L043R1lBTG5wSVVMRVQwL0dJZzFnNDFhOWJFNGNPSHpkWlZyMTRkb2lpYURjSTJhZElFWDN6eEJaeWRuVEZ2M2p4Y3VuUUpxYW1wR0RWcWxObXh3c0xDa0phV0pqbDhBQURPblR1SFdiTm1vV2JObXFoY3ViTE4rYlp0MjFhMlN0UFgxeGRqeDQ2RnI2OHYzbjMzWGF2OW16VnJKdHZXODUvLy9BZC8vdmtudG03ZGlyWnQyMkxnd0lFQThsN0tKMCtlak1URVJOTVdKVzl2YjB5ZlBoMTE2dFF4OWE5VnE1Yk5lUU5BbFNwVnJOWXJsVXFNSFRzV2ZuNSttRHQzTGtSUnhLQkJneEFlSG01cTA3ZHZYMFJFUk1EUHo4OWlrdjdXclZ0RHBWTGhtMisra1pSWHFGQUJDeFlzc0JoRTdkU3BFelpzMkNESm1WdVFpNHNMQmd3WVlQVTVpSWlJNk5tbVVDaU13UWdvRklxZjZ0YXRXOUpUS2hiNWc3UDVWL1g5RzVoMUZnU2hoeWlLbmQyMWlyTVp1WkR2UXk5bWlZbUpPSC8rdkt3OEpTVUZRRjdRRDhqYnhXYmN5V1l3R0dTN29veDFvaWpLZHJjWjZ3cnVBR09lejZLUm1abUp6WnMzSXpvNjJtemFNdU1CdXQyN2QwZkRoZzBsZFgvLy9UZU9Iejh1S1l1SmlVRmtaQ1FXTEZoZ01WV0JScU5CL245blAvLzhjOVBmR1NBdkpjSFVxVk9oVnFzUkdCajRPSTluVm54OFBKWXZYLzdrZm1ZUUJFQVV0WUtnOERkZkxaajliS25NVW50YmZlM3RWNWp4OC85N21QK3pQV01vbFVyWmVBQlMvdzFRRXhFVkN3Wmk3UkFZR0dnMkVQdnl5eStqZWZQbVVLbFU2TktsaTJrN2prcWxRa1JFQkNJakkwMy9jUjh4WWdSRVVVUk1UQXlHRFJzbXlUWHI0K09EQ1JNbW9GR2pSZ0NBbjMvK0dUTm56alN0d2hVRUFUTm16TEFyQ0FzQWI3NzVwaWtRNis3dWp2RHdjUFRvMGNNVVhIUnpjOFA5Ky9mTjl2WHc4TURJa1NQTjFuM3l5U2NvVmFvVUJnMGFKQ2xYcTlXWU9YTW13c1BERVJnWWlNbVRKOFBkM1YzU3BsS2xTbmJOdlcvZnZuYTFDdzhQaDYrdkw4NmRPeWZiL21Ydk5wOSsvZm9oTXpNVEsxYXNBSkNYeTNiV3JGbXlReGZ5SzErK1BKWXNXWUk1YytiZzFLbFRraTFmR28wR2pSczN4cUJCZzh6bXlDSWlJcUxuaDE2dnY2TlFLRzRDc0gxQzBUUE1XcDVSVVJRaGl1SlZRUkFXNXVZWWN2V2lZSDYxUVJHTGo0L0g1czJiOGNjZmY4Z09TeTNJR0VTZFBuMjZxZXlERHo3QUgzLzhZYm9PRGc3Rzk5OS9Ed0RZdEdrVFB2MzBVMG4vZ3djUElqczdHeTFidHBTTWJTR0k4MVFJRHc4dlZHcUNQLzc0QXhjdlhyUllIeGdZS0F1QzJzUGNRV3BHQ1FrSldMOStQYlpzMldKMlZhK25weWZlZnZ0dGRPelkwZUlodUkwYk44YkNoUXN4WXNRSXlXcld2Ly8rRzVHUmtWaTBhSkhOdEdWYnRtekI3dDI3SldYOSt2VXo3UkFNREF5RXQ3ZTNMSlhiNC9ydXUrL3cybXV2MmYwejNtTVJSZVFZY0Z4cE1Dd3dGZ21Db0JJRVFaRlhMU29BQ0tJb0NnQUVoVUpoTE1PLzVZcC8rNWpLak8wVkNvV3BYLzR4OHBvTGtuYlc2cTJObVcrT3lEL25md092WnNkODFIdUpvbmhhcjllYlAveUVpS2dJTUJCcmg0Q0FBRGc0T01EWjJSbk96czV3YzNORDNicDEwYTlmUDlOMmtnOC8vQkMvLy80N0tsYXNpSTgrK3Noc0lFNFFCTlNyVnc5ejVzekJzR0hENE9YbGhWNjlldUhkZDkrVmJNbC82NjIzMEx4NWM2eGJ0dzZyVnExQ2VIZzRtalJwWW5adXJxNnVraTB0S3BVSzVjcVZRK3ZXclZHelprMTA3dHpadEJMQXFIcjE2cEtYVCtNNHpabzF3NkJCZzFDK2ZIbXo5MUtyMVJaUFh2WDA5TVRLbFN0UnVuUnBzL1hseTVlSFdxMDJtMHZXMWRVVk5XdldSSGg0T0JvM2JteTJ2emt0VzdhVXZSQVgxcEFoUTVDWm1Ra3ZMeS8wN05uVHJ1MUJOV3JVd0xKbHk2RFg2MDBISVNpVlNyT0hFUkFSRWRIejZkU3BVemNCdkY3UzgzaGNkZXZXL1FsQXUveGxCVmUrRmlTSzRuVlJGQmZsNU9SOGUvYnMyVlFBOEs5U3F6RlV3aFBaMG52a3lCR3NYYnZXcnJZRmc2V1hMMStXdlFjM2I5N2M5UG5Zc1dPU3VxQ2dJRGc0T0pqZC9XWXR5SmhmczJiTkpDbSs4dnZycjc4d1ljSUVTVm12WHIzUXZYdDNzKzNYckZsak9yL0NHa3RwdGdxNmZmczJvcUtpTEtZMU03cHc0UUs4dmIwUkhoNk9ldlhxbWYxN1lRK2RUb2VEQncvaXA1OSt3cEVqUjJTQmZrRVEwS2hSSTdSdjN4NHRXN2FVdkp2cjlYcGtaR1FnUFQxZDl2WDY2NjlqMDZaTmtySGk0K1B4L3Z2dlkvSGl4UllYV2x5NWNnVXpac3lRbEFVRkJja1doNFNHaHVKLy8vdWZ4ZWN5cHFQejlQVEVvVU9Ia0phV1pxcXJXYk1taGcwYmh1UEhqMlBKa2lXbThyZmVlcXRRWjFzOEZrRkFsbDQ4Zi83TXlmbVFIclJYOEEvUzNCK3N6VGIxNnRXVGxHVm1ac3JhNU9Ua3lNcDBPcDFnN1JvQURBYUQ0T1BqWTdyT3pjMFY4dFZaN0tmWDYyMldHUXdHQVpDbXRydDM3MTdXeFlzWHVTS1dpSW9OQTdGMmVPT05OL0RHRzI5WWJhUFJhQkFkSFExWFYxZWI0elZzMkJEcjFxMkRyNit2eGNDZnM3TXordmJ0aTY1ZHUxb044QlhNeldyMDVaZGZXdXd6Wjg0Y3laWXJoVUloU1k3L3FDd0ZZWTMzMkwxN053d0dBeFFLQlJRS0JWUXFGUndjSEVwOFc5Zm8wYU1mcVo5U3FiU1krb0NJaUlqb1dXSXVJUGF2WEFBM0FGd1VSZkVFZ00wblRwejRFM241STB1RXRkeWZSdVhLbGNPcnI3Nkt0OTU2UzFKdTNBbGxKQWdDL3ZPZi93RElDK3I4K2VlZmt2cmF0V3NEeUR1Z3RTQjdBN0ZxdGRwaUlORGN6dzdPenM0VzJ6L09MLzVGVVVSeWNqTGk0K054OXV4Wi9QWFhYemg1OHFUWlAvdlJvMGREcjlkanpwdzVwbURYb1VPSGNPalFJWGg1ZWFGcDA2WUlDUWxCMWFwVlVhbFNKYXZuUEJqcDlYcUVoWVZaWEZtcVZDcFJyMTQ5YUxWYWJOcTBDZEhSMFhqdzRBRWVQbnlJOVBSMHE2bkJMTGx5NVFyZWYvOTlmUHZ0dHloVHBveWs3c0dEQnhneFlvUmtwNktEZ3dNKysrd3oyYzlvYmR1MmhZT0RBL3o5L2VIazVJU0pFeWRLNm9jT0hXcGFJQkllSGk0SnhIcDRlS0Jldlhxb1U2Y085dTNiQjBFUThQSEhIeU1rSktUUXoxTU1DaTU1dDd3RTNvcUM2U0dLV3NFRHM0bUlubVVNeEJZaGU0S3dSc2FEcFd5eDUwV3pzQndjSE94NldTcHFibTV1VC95ZVJFUkVSR1EvWXdCV0ZNVmtBSHNFUVRpbzArbE82blM2czMvLy9mZFRjU3FVUGUvSHExZXZsdVVIL2YzMzM3Rmp4dzVKV2VQR2pXRmNiWGZzMkRHa3BxWks2dXZWcXdmQWZDQzJKTjZuN1hIMjdGbHMyclFKbVptWlNFOVB4OTI3ZDVHV2xvYkV4RVN6dTlQeXExU3BFc2FORzJmS24xcXRXalhNbURGRGtyWWdKU1VGVzdac3daWXRXd0RrL1owcFhibzBmSHg4NE9IaEFUYzNON2k0dU1EUjBSRnZ2UEVHcWxldkRpQXYwT3JuNTJjeEVLdlg2KzA2Rkxld3JsKy9qZ0VEQmtpQ3NUazVPUmcxYWhSdTNMZ2hhZHUwYVZNY1AzNGMyN2R2UjJKaUloSVRFeEVXRm9hMmJkdWFndktYTDErVzNhUGdEa1J6bEVvbDVzMmJoekpseWp6VmFTMklpS2g0TVJCTFJFUkVSUFNDeXhlQWpSVUVZVTV1YnU2T3JLeXN1eGN2WHN6Qkk2NlNLeTc1ZHlUNSt2cWlkT25TT0hYcWxOVSs5Ky9meDlTcFUyWGx2WHIxTW4zZXZuMjdwTTdaMmRsMGhrUCtWWk5HNWxiRVptUmt5TW9lUG54b01mK3F1Y09wVWxOVExiWXZHQ2cyUjZQUjRNY2ZmN1RaemtnUUJOU3ZYeDhkTzNaRTY5YXRKYnZWNnRhdGl6VnIxbUQ3OXUzWXNHRUQ0dUxpWlAxRlVVUktTb3Jrc0N1amQ5NTVSM0xkdEdsVFdmcUhKK0g2OWV2bzM3OC8xcXhaQXhjWEZ4dzhlTkRzUEE0Y09JQURCdzVJeXRxMWsyVHV3SjA3ZDJUOUNwNlBZVW01Y3VVS01Xc2lJbm9lTVJCTFJFUkVSUFNDRWtVeFFSQ0V3NklvYnREcjlidFBuejU5dnFUblpJdTN0emQ2OSs2TjExNTdEVUZCUVZpL2ZyM1ZRR3hXVmhaR2pCaUI1T1JrU1hsSVNBZ2FOR2dBSUcrVjU2NWR1eVQxelpzM042MTZOUmVJTmJjaTl0NjllN0t5UC8vOEUxMjdkclg5WVA5YXYzNDkxcTlmYjNmN2dsNSsrV1ZvdFZxekIyQVorZnI2b2xhdFdtalFvQUZDUTBOUnFsUXBpMjJWU2lYQ3dzSVFGaGFHK1BoNC9QTExMemg2OUNoT256NHRTWGRXVU5teVpmSHl5eTlMeXBvMGFXSTZWTmdTQndjSGFMVmFhTFZhdUxpNDRPclZxN0swQlAzNjlZTkdvNEdUa3hNMEdvM3NjMkppSWlaT25DaVpYNGNPSFV5cnFZMHJmdTFSY0dYMXpaczNaVzJzSGZaTFJFU1VId094UkVSRVJFUXZLTDFlUHlNakl5UDVXVHFjSmlBZ0FBRUJBWGExemNuSndjaVJJM0h5NUVsSnVTQUlHRFZxbE9sNjllclZzbTM3Yjc3NXB1bXp1ZnlrOWdaaVMwS0RCZzF3NWNvVlhMMTZWVmFuVUNpUWtwS0MvZnYzWS8vKy9iTERxdHEzYjIvNjNreVlNQUg3OSs4djlQMDlQRHpNSHNJYkdCaUlzTEF3dUxxNnd0dmJHNlZMbDBicDBxWGg2ZWtKTnpjM3VMdTd3OUhSVWRJblBEeGNzaEpYb1ZCZzhPREJzckVmUEhnZ1NSV1hrNU9EeVpNbkF3REdqQm1EenAwN20rcEtsU3FGYXRXcTRkeTVjemFmcFdDKzJJS3JndFZxdGRXek1vaUlpUEpqSUphSWlJaUk2QVYxK3ZUcGhKS2VRM0ZKVFUzRnh4OS9qSmlZR0ZsZDkrN2RVYTFhTlFCNUJ3R3RXN2RPVXUvcjY0dlEwRkRUdGJtVUErWU91NzEyN2RyalRydEl6Sm8xQzFldlhrWEhqaDFsZFFhRHdld0tYNlBzN1ArUHlXZGxaVmx0YThtYU5Xdmc3ZTF0dG03U3BFbW16M3E5SHZQbnowZWpSbzFRcFVxVlF0L0g2TWFORytqZnZ6OGFObXlJTVdQR3dNWEZCZSs4OHc2U2twTGc3ZTJOdDk5K1c5YW5TWk1tdUg3OU9sNTY2U1g0K1BqQXg4Y0hYbDVlOFBUMGhLZW5KN1JhTFZ4ZFhlSG41eWZwZC9Ub1VjbDF4WW9WOHg5dVo5VVBQL3lBNU9Sa2RPblNoYXRvaVloZVVBekVFaEVSRVJIUmN5VTJOaGJUcGsyVHBTTUE4cmJ1Zi9EQkI2YnJXYk5teVE3ajZ0R2poeVJYcXJsdC91WUNzUVdEZEVEZWdiN204c2sraXN6TVRMT3JjNTlGbVptWkdEdDJMQTRkT29TMWE5ZGkvUGp4Q0FzTEsvUTR0Mi9mUm1Sa0pGSlNVckJqeHc2Y09uVUtYM3p4QmFwWHI0NSsvZnBaN0JjWkdZa2hRNFlVNmw1eGNYR3lZTHN4b0crUGE5ZXVZZTNhdFlpS2lrTFRwazNSdVhObk5HM2F0RkJ6SUNLaVp4c0RzVVJFUkVSRTlGelp2MysvMlNDc1ZxdkY3Tm16VGR2Zk4yL2VqRjkvL1ZYU3BsU3BVcktBNE4yN2QyVmpPVGs1U2E1RlVjVHg0OGRsN1ZhdVhJbVhYbnFwME05Z3pySmx5N0JvMGFKSDZxdFdxeVhwRm96aTQrTngvcng5cVlHRGc0TlJzV0pGV2ZuT25UdWgxK3Z0bmt0eWNqSSsvUEJEMDMzMWVqMm1USm1DMjdkdlk4Q0FBWGFQYy9mdVhRd2NPQkMzYjk4MmxkMjhlUk45K3ZUQjhPSEQ4ZDU3NzFuc1d6RGxnSkZlcjhlZE8zZVFtSmlJVzdkdUlURXhFVDE3OWdRQXJGaXhRdGErWHIxNmRzL1hlTkNYVHFmRHdZTUhvVlFxR1lnbEluckJNQkJMUkVSRVJFVFBsYUZEaHlJdExRMkhEaDB5bGFsVUtzeWNPZE8wMWZ6Q2hRdVlPWE9tck8rd1ljTmtxMTB2WExnZ2ErZnM3Q3k1M3I5L1B4SVRFeVZsWmNxVUtiSWdMSkIzU0ZYdjNyMGxaWllDaWdVNU96dGp5cFFwc3ZKbHk1YlpIWWg5KysyMzBhbFRKMW41M3IxNzdRN0VuajE3RnFOR2pVSlNVcEtzYnYzNjlYam5uWGZnNCtOajExanU3dTVvMDZZTnZ2MzJXMG01VHFmRHJGbXpFQnNiaTRrVEo4citQQThlUElpVWxCU2twYVVoSlNVRnljbkpTRTVPUmxKU0VsSlNVbUF3R0V4dFZTb1ZldmJzaVlNSEQyTGZ2bjJTY1FSQmtLU3dzS1hnTTl2N25FUkU5UHhnSUphSWlJaUlpSjVaK1lObVJncUZBdE9tVFVPZlBuMXc2ZElsS0pWS2ZQSEZGMmpZc0NHQS8xK1JXWENiZjNCd3NDeWY2RysvL1lhOWUvZEt5bHhkWFNXcEMwUlJsQVVEZ2J3OHBFVkpFQVM3QTY5UEc1MU9oMlhMbG1INTh1Vm1nN1orZm41WXVIQmhvWUtUZ2lCZzRNQ0JxRnExS2laTW1DREw1YnRyMXk1Y3VuUUpzMmZQaHErdnI2bjhzODgrTTYxT3RVV2owZURZc1dNWU4yNmNyQzQwTkJTbFNwV3kydCtZOWtLdjErUEtsU3VTdW9MNVo0bUk2UG4zYlA1Zm5JaUlpSWlJQ0pZUHlISnhjY0ZYWDMyRi92MzdZOXk0Y1dqZXZEbUF2RldKa1pHUnN0V0pnaURBWURDZ1Q1OCtwaFdVdDI3ZFFrS0MvRHl6Z2dHMGI3NzVCaGN2WHBTMTY5Q2h3eU05VTNISXlzckNuRGx6Wk9XeHNiRjJqN0Z2M3o3Y3VIRkRWcTdUNmF6MnUzejVNaVpNbUlCejU4NlpyUThPRHNiY3VYUGg0ZUVoS2MvTnpjV3RXN2RzenF0bHk1Wll1WElsUm80Y2lldlhyMHZxTGw2OGlJaUlDTXlZTVFNTkdqUUFBSGg2ZXRvZGlNM016TVRnd1lQTkJvL041YUF0ZUhEWHlaTW5FUlVWaFhQbnp1SGV2WHVTdXNMa2x5VWlvdWNEQTdGRVJFUkVSUFRNeU1uSlFmLysvVkd1WERsa1pHVGdqei8ra0xVeEJzTjhmWDJ4YWRNbVUyRDEyclZyR0RwMEtHN2V2Q25yMDZkUEg0aWlhRFlQYUVHTkd6YzJmZDZ5WlF1V0wxOHVhMU85ZW5VRUJ3ZmIvVnpGTFRzN0c5SFIwWTgxeGw5Ly9ZVy8vdnFyVUgxaVkyUHgvdnZ2SXpjMzEyeDlpeFl0TUgzNmRFUkZSZUhLbFN0d2NuS0NScU5CVGs0T3pwdzVZelkvcnptVktsWENxbFdyTUdiTUdCdzVja1JTZCsvZVBRd1pNZ1RyMTYrSHY3OC9QRDA5N1o2L3BaUUxYYnQyTmZ2bnE5VnFKZGM1T1RtWVAzKytySjJUa3hPcVZxMXE5enlJaU9qNXdFQXNFUkVSRVJFOU14d2NISkNlbmk3TDEybWtVQ2pnNnVwcXVqWUdZZi84ODAvODk3Ly9SWHA2dXF4UHpabzFNWERnUUZrQXp4d1hGeGQwNmRMRmRCMGNIQXl0VmlzYmQrVElrWFk5ei9PdVpzMmFhTjI2Tlg3KytXZEp1VUtoUUdSa0pQcjA2UU9GUWdHZFRvYzllL2JZSE0vQndjRmluVmFyeGJ4NTgvRGxsMTlpNDhhTmtycWhRNGZDMzk4ZkFDU0JXQThQRC9qNStjSEh4d2RseTVhRnQ3YzN2TDI5Y2ZIaVJiUHBKZ0FnTURBUUgzNzRvZG02b0tBZ3U0TFZMVnEwTUIwYVIwUkVMdzRHWW9tSWlJaUk2SmxTclZvMWl5a0pxbGF0S3NuZmFsU3BVaVZVcmx3WnAwK2ZscFI3ZUhoZzJyUnBVS2xVTmxjb3F0VnFmUHJwcHloVHBveGszQysvL0JKRGh3NDFyWjdzMnJVclFrSkNDdnRZenlWQkVEQjU4bVFrSmliaXhJa1RBQUJ2YjI5TW56NGRkZXJVTWJXclZhdVdYZU5WcVZMRmFyMVNxY1RZc1dQaDUrZUh1WFBuUWhSRkRCbzBDT0hoNGFZMmZmdjJSVVJFQlB6OC9HUXJXSTFhdDI0TmxVcUZiNzc1UmxKZW9VSUZMRml3d0dJUXRWT25UdGl3WVlNcy8zQitMaTR1R0RCZ2dOWG5JQ0tpNXhNRHNVUkVSRVJFOUV5eGRNaVI4ZkFtYzhxV0xZdWxTNWRpenB3NVdMZHVIWUM4RlpSZmYvMjE2U0Nuc21YTHdzbkpTUkpFVTZ2VktGMjZOT3JVcVlPK2Zmdmk1WmRmbG8zZHFGRWpqQjA3RnA5OTloa2FOMjZNNGNPSFArNGpGamwzZDNkczI3Wk5WaDRWRllWbHk1YlpOY1pISDMyRWR1M2F5Y3BmZi8xMVpHVmxXZXluVnFzeGMrWk1oSWVISXpBd0VKTW5UNGE3dTd1a1RhVktsZXlhUTkrK2ZlMXFGeDRlRGw5Zlg1dzdkdzc5Ky9lWDFBVUVCTmcxUnI5Ky9aQ1ptV2xLVnhFY0hJeFpzMmJCeTh2TFlwL3k1Y3RqeVpJbG1ETm5EazZkT2lVNVRFNmowYUJ4NDhZWU5HZ1FLbGFzYU5jY2lJam8rY0pBTEJFUkVSRVJQVk9NZ1ZPRlFnRVhGeGQ0ZW5yQzM5OGYzYnAxUTZOR2pTejJVNmxVR0QxNk5HclhybzFaczJaaDVzeVpzZ09Ub3FPam9WUXE0ZXpzREJjWEYxTnFBMXZhdDI4UFFSRHcxbHR2V2QwK1g1S2NuWjFsWldxMTJtSjdKeWNueVlwUnJWWnJkZ3g3ZUhwNll1WEtsU2hkdXJUWit2TGx5ME90VnB2TkpldnE2b3FhTldzaVBEeGNrcC9YbHBZdFc2Smx5NWFQTkYraklVT0dJRE16RTE1ZVh1alpzeWRVS3RzL1F0ZW9VUVBMbGkyRFhxOUhabVltUkZFMC9aMGlJcUlYR3dPeFJFUkVSRVQwVEduVHBnM2VldXN0cTBGRWE5NTQ0dzIwYXRYS2JIOWpIdEZIWVc2MWFFbng5L2ZIOGVQSGJiYnIzNysvYk1XbzBkU3BVKzI2MTIrLy9XWlhPMHRCV0NBdnFMNTc5MjRZREFZb0ZBb29GQXFvVkNvNE9EaVlUVFh4SkkwZVBmcVIraW1WU291cEQ0aUk2TVhFUUN3UkVSRVJFVDFUbEVvbGxFcmxZNDN4cUVGY0tqNXVibTRsUFFVaUlxSmlWYksvV2lRaUlpSWlJaUlpSWlKNkFUQVFTMFJFUkVSRVJFUkVSRlRNR0lnbElpSWlJaUlpSWlJaUttWU14QklSRVJFUkVSRVJFUkVWTXdaaWlZaUlpSWlJaUlpSWlJb1pBN0ZFUkVSRVJFUkVSRVJFeFl5QldDSWlJaUlpSWlJaUlxSml4a0FzRVJFUkVSRVJFUkVSVVRGaklKYUlpSWlJaUlpSWlJaW9tREVRUzBSRVJFUkVSRVJFUkZUTUdJZ2xJaUlpSWlJaUlpSWlLbVlNeEJJUkVSRVJFUkVSRVJFVk13WmlpWWlJaUlpSWlJaUlpSW9aQTdGRVJFUkVSRVJFUkVSRXhZeUJXQ0lpSWlJaUlpSWlJcUppeGtBc0VSRVJFUkVSRVJFUlVURmpJSmFJaUlpSWlJaUlpSWlvbURFUVMwUkVSRVJFUkVSRVJGVE1HSWdsSWlJaUlpSWlJaUlpS21ZTXhCSVJFUkVSRVJFUkVSRVZNd1ppaVlpSWlJaUlpSWlJaUlvWkE3RkVSRVJFUkVSRVJFUkV4WXlCV0NJaUlpSWlJaUlpSXFKaXhrQXNFUkVSRVJFUkVSRVJVVEZqSUphSWlJaUlpSWlJaUlpb21ERVFTMFJFUkVSRVJFUkVSRlRNR0lnbElpSWlJaUlpSWlJaUttYXFrcDZBT2FKQlJISnlDaEp1L2xQU1V5RjZwaVVucDhCZzBKZjBOSWlJaU9nRllUQVk4TSt0UkZ5NmZLV2twMEpFQUxLeU1nRUFnaWdZQUlnbE94c2lJbm9xQTdFUE16SXdmZVpYMEdnMEpUMFZvbWRhVmxZVzd0NjdYOUxUSUNJaW9oZkV3NGNabVByNURDaVZ5cEtlQ2hFQnlNek1BZ0NJb3FnQUlJREJXQ0tpRXZWVUJXSnpsRWh6RkpFc2lnWnRZbUpTU1UrSGJCSC8vWCs0SUpUc1BNZ21RUkJTY25QMGQwcDZIa1JFUlBSODBzT1FySVJ3QmFLZ3pjN0tLZW5wRUZGK2dwZ0o0Q29ZaENVaUtuRlBXd1JOL1ZKQXpaWUtwYXBDU1UrRWJITlNpYUVLQ09xSE92eFMwbk1oNjBTRFB2R2FTcjhQZi8vTm40eUlpSWlvT0tncVZxa2RMQ2hGNzVLZUNCRVZvRmRtNXFveXo5dzhkNDRMTTRpSWlKNVZJU0VoTytyVXFYTzRwT2RCUkVSRVJFUkVSRVQwdEZPVTlBVG8yUlFjSEJ3TW9Mb2dDSUgvZmlZaUlpSWlJaUlpSWlJTEdJaWxSNkpVS2hzTGdsQUdnSnRTcVd4YzB2TWhJaUlpSWlJaUlpSjZtakVRUzRYbTcrK3ZBZEJVRkVVbkFBNEFtbFN2WGwxYnd0TWlJaUlpSWlJaUlpSjZhcWxLZWdMMDdQSDA5SFFWQktFKy92K3d0MW9xbGNvRFFIb0pUb3VJaUlpSWlJaUlpT2lweFJXeFZHaDZ2ZDRQUUJYanRTQUlOUlFLUlJVclhZaUlpSWlJaUlpSWlGNW9ETVJTb1NrVWluQUFHbEVVSVlvaUFHZ0VRZWhTd3RNaUlpSWlJaUlpSWlKNmFqRVFTNFdsRWdUaFBUUGxIUUNvbi9Sa2lJaUlpSWlJaUlpSW5nVU14RktoaElTRXRCRUVvZHkvSzJFQkFLSW9RaEFFNzVDUWtIZExjR3BFUkVSRVJFUkVSRVJQTFFaaXFWQkVVZXhocGJydkU1c0lFUkVSRVJFUkVSSFJNNFNCV0xKYjllclZYeElFSWNTNEdsWVFCQWlDQU1DMEtyWk85ZXJWWHlySk9SSVJFUkVSRVJFUkVUMk5HSWdsdTZuVjZ1YUNJSGhiYWVLdTBXaWFQTEVKRVJFUkVSRVJFUkVSUFNNWWlDVjdLUVZCQ0JaRlVXdXBnU2lLR2xFVVF3Q29udUM4aUlpSWlJaUlpSWlJbm5vTXhKSmQ2dFdycDFVb0ZQVUZRVkFBTUtVa3lQOVpFQVNGSUFnTmF0YXNXYnBrWmtsRVJFUkVSRVJFUlBSMFlpQ1c3R0l3R0NxSW90alFWanRSRkJzcUZJcEtUMkpPUkVSRVJFUkVSRVJFendvR1lza3VvaWkyRVFSQmF6eW95MEliQ0lLZ1ZTcVZienpCcVJFUkVSRVJFUkVSRVQzMUdJZ2xleWdGUVJnSTVLVWh5SitXd0toQWVRUUE1Wk9iSGhFUkVSRVJFUkVSMGRPTmdWaXlxVTZkT28wRVFhaGliM3RCRUY0T0NRa0pMYzQ1RVJFUkVSRVJFUkVSUFV0NHVqM1pwTmZyNHdSQnFGT2d1TDRnQ0Y4QWNCUkZjUVNBWS9rcmMzSnlianl4Q1JJUkVSRVJFUkVSRVQzbEdJZ2xtMkpqWTlNQXBPVXZDd2tKOFFDZ0UwVlJCZURpaVJNblRwWEk1SWlJaUlpSWlJaUlpSjRCVEUxQVJFUkVSRVJFUkVSRVZNd1lpQ1VpSWlJaUlpSWlJaUlxWmd6RUVoRVJFUkVSRVJFUkVSVXpCbUtKaUlpSWlJaUlpSWlJaWhrRHNVUkVSRVJFUkVSRVJFVEZqSUZZSWlJaUlpSWlJaUlpb21MR1FDd1JFUkVSRVJFUkVSRlJNV01nbG9pSWlJaUlpSWlJaUtpWU1SQkxSRVJFUkVSRVJFUkVWTXdZaUNVaUlpSWlJaUlpSWlJcVpnekVFaEVSRVJFUkVSRVJFUlV6Qm1LSmlJaUlpSWlJaUlpSWloa0RzVVJFUkVSRTlIL3MzWHQ4WEZXNS8vSHZzMmR5YTlJYmxMWkFvUUZTMm9aMk1udW5nQWdjRkFFUlFVRXRja0JRcVQ4VkJRN2cvWUlJZ25wVUxvTGdYWkVEM2xCQURxZ0hFRDBlUUc2Wm1ZUVNRQU1VS05jVzZMMU5rOW5QNzQ5TVFqS1ozRXJUdFBUemZyMzZNclBXMm1zL0UwcWwzNng1TmdBQUFFWVpRU3dBQUFBQUFBQUFqREtDV0FBQUFBQUFBQUFZWlFTeEFBQUFBQUFBQURES0NHSUJBQUFBQUFBQVlKUVJ4QUlBQUFBQUFBREFLQ09JQlFBQUFBQUFBSUJSUmhBTEFBQUFBQUFBQUtNYVh0ZmNBQUFnQUVsRVFWU01JQllBQUFBQUFBQUFSaGxCTEFBQUFBQUFBQUNNTW9KWUFBQUFBQUFBQUJobEJMRUFBQUFBQUFBQU1Nb0lZZ0VBQUFBQUFBQmdsQkhFQWdBQUFBQUFBTUFvSTRnRkFBQUFBQUFBZ0ZGR0VBc0FBQUFBQUFBQW80d2dGZ0FBQUFBQUFBQkdHVUVzQUFBQUFBQUFBSXd5Z2xnQUFBQUFBQUFBR0dVRXNRQUFBQUFBQUFBd3lnaGlBUUFBQUFBQUFHQ1VFY1FDQUFBQUFBQUF3Q2dqaUFVQUFBQUFBQUNBVVVZUUN3QUFBQUFBQUFDampDQVdBQUFBQUFBQUFFWVpRU3dBQUFBQUFBQUFqREtDV0FBQUFBQUFBQUFZWlFTeEFBQUFBQUFBQURES0NHSUJBQUFBQUFBQVlKUVJ4QUlBQUFBQUFBREFLQ09JQlFBQUFBQUFBSUJSUmhBTEFBQUFBQUFBQUtPTUlCWUFBQUFBQUFBQVJobEJMQUFBQUFBQUFBQ01Nb0pZQUFBQUFBQUFBQmhsQkxFQUFBQUFBQUFBTU1vSVlnRUFBQUFBQUFCZ2xCSEVBZ0FBQUFBQUFNQW9JNGdGQUFBQUFBQUFnRkZHRUFzQUFBQUFBQUFBb3l3NTFnVmcyN1IyN2RxSHg0MGJ0OGpkZy9YcjF6ODgxdlV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MWmZOdFlGYk9Pc3ZyNityTFcxZGVOWUY3S2x6SjgvZjNJaWtUakV6SjdNWnJQTnIzTTdxNit2cjY2b3FKZ1FCTUdFZkQ0L1BwZkxQYkJaQ3QxQzZ1dnJ5N2VuZi80QUFBQUFBQURZTkFTeG02aXVycTVpd29RSi95V3B5c3plMDlUVTFGR1lzdnI2K3VxUjdOWGEycnBXa25lL3JxMnRyUnpxbW1ReTZXMXRiZTBEellkaCtKaWtpbXcyV3l0SnMyZlBIcDlJSkVaYTE0dTk2NUtrS0lyZUpPa2Y3djdEYkRiN2Nhbm5lM0dOdXlja0pjMHNLYWxNVXBtN2wwdXFNTE1LZDY4MHMwcEpWWkxHdVh1Vm1mWDVQYmhxMWFxSmJXMXRxNHByaWFMb01uZi95RWpxN3hZRVFYMVRVOVBUSTdna3NjOCsrMHlzckt5Y0hNZnhaRWs3dWZzME01dHVadE1rN2VydU15WE5sTFJUUHA5L2MwdEx5MzJiVWhzQUFBQUFBQUMyRDhteExtQmIxZGJXMWhGRmtTUWQ3ZTdYU2pwUlVqNlZTdTJhVENhZkdjbGVVUlROeW1ReWJaTFUyTmc0eGQyWERlT3lseVZONmI0bW44L1g1SEs1cFpJNkMvUFZoZEN6NjBWMTlUY2tmWElrZGRYWDE0ODNzL0t5c3JJSkd6ZHVmRzZnazU5dGJXM3RVUlJOTWJNcDdyN1IzVGVhV2J1a2paSldTOXJvN3ZWbU5zdmRmMmhtcXlTdE03TjFjUnl2a2JUV3pOYWEyWnFKRXlkMmxycUh1MWRLV3V2dWJ4OXUvV2IyTGpNN1A1L1BCNlhtR3hzYko4WngvRWRKMWVyNmZsVkxxbkgzR2pNemQxZDNUbHlVRjNlLzduRDM1NUxKNU1tU0NHSUJBQUFBQUFBd0lJTFlUUmViMlVudVBsSFM4V0VZcnM1bXM3MVBiTjduN3JjTXNjZVJabmJnQUhOM3VmdVZBOHg5emN3bWQ3OXc5OHVDSURpcGQ2QmJ6TjF2ZFBjbDNhL043SGd6MjlmZGIzYjMveXQxVFZWVlZidTdmMVBTSjh2THkwTkp1WUhlU0NhVGVkdEFjNUlVaHVFM0pkVzN0N2QvdXJXMWRjMWdhd2RpWmdsM3J4M0JKVk9HbUM4enN6ZEw2cEQwc3J1dmtmU2lwRlh1dmxMU3EyYjJxcnUvNHU3TDNYMjVwR1h1dnF5c3JPeUZwcWFtbDFWMFloZ0FBQUFBQUFBb2hTRDJkV2hxYXVxb3E2dGJPSDc4K0hza3ZUK1ZTbDBtYVVWaCtzRnNObnZoWU5lSFlUaEowa0JCN0ZQWmJQYlhwU2FpS0RwTDB1UlNjd1BKWnJOL2tmUVhTVXFsVWxNVGljUjVrcDVmdlhyMXlkMnRBT2JObXpkdDhlTEZMeGJkYTlCOUd4b2E5Z21DNE9DaDdtOW1hVWtxTHk5ZkZJYmhnQzBWZXRYN1F4V0ZuTzQrM3N6T0d1cmFYdmVjUHN5bHQyVXltYU9IdXk4QUFBQUFBQUF3VWdTeHIxTmJXOXVxZERwOXRMdFh0N1MwUEp4S3BXYU1kVTFEU1NRUzN6S3ptamlPVCswT1ljTXcvSTZaZmJLeHNYRmVVMVBUNHlQWTYwQjMvODR3bHBaTGtwbGROTXl0Znl3cFh6UzJ3dDJISGNSS2VwZVpuVCtDOVFBQUFBQUFBTUNvSUlqZERISzUzSktoVjQyTXUwOW9iR3ljVTJvdWp1UEs0cDZsd3hXRzRUdk03SVB1ZmtNdWw3dSsxLzF1bEhTT3UzOVAwanVHdTE4bWsvbVJwQjhONDc3Zk5MUFB0YmUzVDkvVTFnU1Nkakt6dTBhd2ZsaS92OTA5VVY5Zlg3T0pOZlVvZnVnYUFBQUFBQUFBMEkwZ2RvUWFHaHAyRFlMZ2pONWpjUnovckxtNStaK2I4ejVtZG95N0h6UEFuTlQxc0s0Um1UOS8vbnhKMTBsNklRaUNqL1dleStWeWQ0ZGhlSzJablJ5RzRmdXkyZXp2UnJwL0dJYnZHMmpPekdaTFVtVmw1YkZoR0c0b3RjYmQyM0s1WEU4ZjJvYUdoakFJZ2tSaHJzbk12aXJwanlNb2FhYTc3MnRtdTRkaE9FV1NnaUI0dHFtcDZmbWkybzZzckt4Y1BZSjlTMHFsVXJ1MXRMUXNmYjM3QUFBQUFBQUE0STJISUhhRWdpRFkyY3crMTNzc2tVajhUZEptRFdMZC9SL3VYdktrYVJBRTUwcWFPSkw5VXFuVTdHUXllWitrS25mL1gzZi9SaGlHVTgxc21ydFBOYk5wa3NZVmxsOVdYMS8vNTVHZVhEV3o2eVYxdVB2R0V0UGxrdVR1UHhqZzJtb3p1MUxTNmQxamlVVGlyNUpxQ3ZQZHcxOFpTVTBGbis3K3d0Mi9JdW5ydlNmZC9TbEpmOTZFZmZzSWdtQlRUL29DQUFBQUFBRGdEWTRnZG9TeTJXeW12cjUrdkNSVlZGUjgxTXd1M3N5M1dCbkg4VnVESUhoeDNicDFTNnVycTUrVWRFTW1rL2xvOTRKVUt0VVNCRUhWU0RadGFXbHBDOFB3SlRPYmFXYUhTRHJRM1Y5dzkrY2xQU1RwZGtuUHUvdHNNenVob3FMaWZFbWZHbW54N241Sk5wdjlmUEg0VUswSndqQmNVOXh1SVpQSlRCcnAvVGRSTHB2TmZud0wzUXNBQUFBQUFBRGJJWUxZa1l1N2c4UW9pa3FkL095MklBekRMdyt4MTV1S0I1cWFtam9rL1UyU0doc2JwN2o3anBMS2VxOXBhV25Kakt4a1NWMFB2am9xbjg5WGRIUjBQTi9hMnZwU0twV2FsVWdrUGlQcDVrd21jN01rcGRQcFNaTHF6T3orVGJpSEpFMFB3M0JCcVhGSnFxeXNETU13WEY4OGFXYkJZSnRHVVhTbnUrKzNpVFVkbTgxbTd5Z2VYTDkrZmJLeXNsS1NPamR4WHdBQUFBQUFBR0JZQ0dKSHovNW10djlJTDBxbjB5ZXE4REgrT0k1M01ETzUrMjdwZFBwRHhXdmpPTDYrcGFWbDdYRDN6bWF6cmIxZkY5b3NMSkswVk5MTmtwVEw1VlpJMm5la2RYY3pzeFBkdlYrdldEUHJiazN3cHdFdUhlcUU3emhKemU3K3lhSjlxOHpzSGtsWHhuSDhrNks1K1daMmpRYjRmUjRFUVhmQTNUSEV2UUVBQUFBQUFJRFhoU0IyOVB4b3c0WU5nMzYwdjZLaTRpSXpPN1AzV0JBRVY2bW8vNnVadmMzTTNsWjh2YnZmTG1uWVFleVdzRGxiRTVTd01ZN2o1YjBIekd4Y0lwR1FwSFhGYzhsa2NzVmdtNVdWbFkwdmZMbEdrdWJNbWJOalZWWFZzME1WVVd6OSt2VzdQdnJvb3lOK2VCb0FBQUFBQUFDMkh3U3htOW02ZGV0VzFkVFVYQlFFd2IxRFBld3FpcUkveFhHOHVxT2o0NVh1c1h3K2Y3U1pKU1hKekE0MnN3dmMvUXAzdjZGN2pabDl6c3lPRElKZ3NOWUlmYVRUNlErWjJZVzl4OHlzb3ZEbE9XRVlmcVRva2g5a3M5a0xOVUptTmpzTXcxSW5ZbWRMVW1WbDViRmhHRzRvTVo4WXh0NEhKeEtKUjB2TnVmdC9KQktKVHhRTkQ5cnV3TjBuRjhMZlZaSlVYVjF0N2w1UmVIalgzNFpSejZHU2RxdXVyaDR5UVFZQUFBQUFBTUQyalNCMk14czNidHpPdVZ6dXk1SlVYMTgvdmJLeWN0ZE1KdFBVZTAwcWxkcS9wYVhsdmt3bTgyZEpmKzQ5MTl6Y2ZGZjMxK2wwZW9HWnljenV6bWF6UGNGZ0dJWWZsYVRWcTFlM0Q3ZXVJQWhXdW50Yjd6RjNuMlJtVTl6OUZVbExpaTdaMUJPZTc1UjBlSW54N3RZRVB4amd1c3BoN0gxSE5wczlzdmRBZlgxOVRXVmw1V3BKWHlzT2pxTW9lcE9rZnd5MG1abnRWdmpmRjRxbUhzeG1zLzFhUVJRTHcvQ203ajBBQUFBQUFBQ0F3UkRFYmlhMXRiV1ZreWRQL3FtNkhvcDFTbTF0YldWRlJjVWZKSVdwVk9yZ2xwYVcreVFwaXFLTEpIMHhpcUp6TXBuTXBZUHRHUVRCUHBLVXorY1hGMDFWU0ZKNWVYbS9rNlVEeVdReU4wcTZzZmRZT3AxK2k1bjkxY3l1em1ReVh4M3VYb05ZS2VuU2JEWjdmdkhFTUZvVExGR2hSY0FnRGd2RGNLQTE1NFpoV053U1lhZ1RzZlBNVFBsOC9xa2g3Z3NBQUFBQUFBQzhMZ1N4bTBFY3g3dnRzTU1PZDBscWRQZXZTTkxreVpOL1ptYjdTYnEyTzRTVkpIZS96c3hPZC9lTDArbjBTN2xjN3JwU2U2WlNxV3BKNzNIM0Y1dWJteDhwbXA0Z3FiTzF0Ylc3TmNHeXdzZnBOL3REcDl6OVpVbFBtZG1nYlJDaUtFcTUrMkdTRkliaGdoSkxwa3RTWldWbEdJYmgraEx6N3l0Y3UxTTJtMTFXWXY0UmQzL1UzUy9yUFdobVZaTHVNYk1mbDNoWTE1NlN2dWp1SzB2VkhBVEJ2MGxTTXBsc0tqVVBBQUFBQUFBQWJDNEVzYStEdTA4ek13VkI4SDExUFVqcUE3bGM3cm9vaXM2VDlPL3UvcmYyOXZaRnZhL0pack90VVJTOTM4eHVNYk9mTnpRMExHdHVicjZ0ZU85RUluR0t1Z0xYWDBpS2k2WW51ZnZxN2hlWlRPWnNTV2R2OWpmWVZlOTVrczRiYXAyNy85SE1kaDNHbG44ZjdLRmM3bjZhcEo3MkJhbFVhbDRpa2FoMDl5c2xxYnQvYnJmdTErNGVGTSs1KzlPU1BpNTFoY09kbloyUFAvVFFRNjhXOXAwaDZjM3UvczlNSnZQNE1Pb0dBQUFBQUFBQU5obEI3Q1pxYkd3c2MvZUZrdVR1UytNNFBxNjV1VGtiaHVFNWtyN3E3cTN1Zmx5dlU2czlNcG5NbjhNd1BOdk1MazhrRXRlblVxa0RXMXBhZXRvUHBGS3BQY3pzRzVJNmdpRDRidkgxaGNEenhkZjdIdHk5dlBCbGZSaUdaMHJhUzFLZG1lMGx5VE9aek53UmJCZHUyTEJod0FkdVZWUlVmTW5NVHUvbzZOZ3JuOCt2RzJqZHFsV3IrcHhlVFNhVDEwamFjNmlibTltSEpaMDQySnBrTW5tS3BKc0xYNThwS2VIdVY1ZllLMUZmWDE4empIc08rWUF4QUFBQUFBQUFRQ0tJM1dSTlRVMGRZUmplWm1ZZFFSQzhOWnZOTG8raTZHeEpGN3Y3djRJZ09LeXBxV25GUU5kbnM5a3J3akNjYTJhbkpSS0pXK2JObTdmLzRzV0xYNnlycTV1UVNDUitJMm1pdTMreitMUm00UUZVTzB1NnIrVEdrbWJQbmoxZTBwUkNXd0ZKU3FUVDZiUE5iS2FrM1F1L1pwclo1TUw4UWpOYjJHdUwxZTVlOHVQNmNSelBENEpBN3I2dVVFK3FzSjhxS3dkKzNwYTdUNWVrWkRJWmxaV1ZEZGpidHJLeVVsT25UbFVtazdsVlVpS1R5ZXczNEthU0doc2JxOTE5aGJ0L0k1dk5mbjJ3dFFWQkdJYTdTVHBkMHNxT2pvNGZsbGh6Yk9FQllBQUFBQUFBQU1CbVFSRDdPbVN6MmYrWVAzLytwSWNlZXVqVk1BeFBrSFNKcENmeStmeWgyV3oyK1dGY2YyWVloclBNN0xEeTh2TExVNm5VcDVMSjVCOGx6WGYzdTRNZytFb1VSVjkwOXhQTmJLbTc1OTM5Mzh4TTd2N3o3bjNDTUx6Y3pIWXI5RUx0bFBSbU02dHc5Kzdlc3ZrZ0NENGlhWGF2Mjc4czZUNTNmMXhTbTZUSDNiMnRzN1B6OGNXTEYvZWN0bTFvYU5nMUNJTEZrcFpMMm1obWV4ZW1XaVRKM2M4MHN6N3RGMHJwYmtkZ1p0Y1B0VmFTVXFuVW5HUXkrZWhRNjl5OWU5L3pveWpxOTVDd0VxNk00M2lqbVZXNSsva1BQL3p3S3lYV1BCckg4ZStIMnNqTUZ2YjZmZ0FBQUFBQUFBQURJb2g5ZmJ5NzUyZytuLy92WkRKNXRidC90YVdsWmVrd3IrOTA5NFZtOWxVek95OElncVBWRmNJKzRPNUhOelUxZGFUVDZlWWdDRTZYdEh2aHdWUlB4M0g4NVZ3dWQzT3ZmU1pLT3Jhbzkrb0xjUngvc2Z0RkhNZm51SHROSXBGNDNNemFtcHFhU2o3QXFsaHpjL096VVJTWnBEcEpjdmMxa201TUpCTFhTZEt5WmN2T21ESmx5cWVIK1g2SHJiT3pjNTJrK1p0NzM3S3lzcGZOck5QZDV3WkJjRW1wTmU3K2NDNlgrL0pRZTRWaE9FOFNRU3dBQUFBQUFBQ0dOUEJUa3pBbTB1bjBpY3VYTDc5eDZkS2w2NGQ3VFdOajQrNzVmSDZHSkhOM2krTjQ1ZnIxNi8vWjF0Yld2aGxMQ3dxL09qZmpubVBKSlBsWUZ3RUFBQUFBQUFBQUFBQUFBQUFBQUFBQUFBQUFBQUFBQUFBQUFBQUFBQUFBQUFBQUFBQUFBQUFBQUFBQUFBQUFBQUFBQUFBQUFBQUFBQUFBQUFBQUFBQUFBQUFBQUFBQUFBQUFBQUFBQUFBQUFBQUFBQUFBQUFBQUFBQUFBQUFBQUFBQUFBQUFBQUFBQUFBQUFBQUFBQUFBQUFBQUFBQUFBQUFBQUFBQUFBQUFBQUFBQUFBQUFBQUFBQUFBQUFBQUFMYUFaT0VYQUFBQUFBQUFnRUVFWTEwQXRsME5EUTMvbms2blB6VFdkUUFBQUFBQUFBQmJPNEpZYkxJZ0NCWktPbW1zNndBQUFBQUFBQUMyZGdTeDJDUmhHTlpMbW05bTlZV3ZBUUFBQUFBQUFBeUFJQmFiSkk3amc4eHNxcVNKY1J3Zk5OYjFBQUFBQUFBQUFGc3pnbGlNV0YxZFhVVVFCUHU1ZTVXazhpQUk5a3VsVXRWalhSY0FBQUFBQUFDd3RTS0l4WWdGUVRCZTByNVdvSzRXQlpQR3VpNEFBQUFBQUFCZ2EwVVFpeEdycUtqWVdWSmRyNkY1WmpaenJPb0JBQUFBQUFBQXRuWUVzUml4WkRKNWtwbU5jM2U1dTh4c25KbTlmNnpyQWdBQUFBQUFBTFpXQkxFWXFVRFN5U1hHRjRyZlR3QUFBQUFBQUVCSk50WUZZTnNTaHVGaFpuYTd1L2NaTnpPNSsxSFpiUFpQWTFRYUFBRDlUTjFqM3JSeGlXQ1BzYTREd01DOG8rT3BwNTU2NVBteHJnTUFBR0MwSmNlNkFHeGIzUDNEWGMvbkt1bmprZ2hpQVFCYmhkMTJtNzFMc2lMNVhaY1dqSFV0QUFabWlZcldYZmFzUCsyNUoxcWZIdXRhQUFBQVJoTkJMSWF0b2FGaFZ6TmIwSDBhdGp1UTdkVXJka0ZEUThPdXpjM056NDVsblFBQVNGS2lvbUozbHhhWXFUYVpUQ29JNktBRGJFMDhqdFhSMlNrM3J5d3ZMOTlURWtFc0FBQjRReU9JeFVnY0pHbnFRSlB1UGpFSWdqZEordjJXS3drQWdNRlZWVlZxMFFkUDFyejZ1V05kQ29CZUh2dFhtMzU2OVg5cDVlcFZZMTBLQUFEQUZrRVFpK0VLekN3bGFjSWdhNm9rcFNYOVFWTG5GcWtLQUlBaEpKTkpOWVlOT3VUZ0E4ZTZGQUM5VEpnd1h2LzF5OStNZFJrQUFBQmJESi9SdzdEVTFkWFZtTm0rWmhaSXI3VWw2UDExWVc3L1ZDcTF3NWdVQ1FBQUFBQUFBR3lsQ0dJeExOWFYxZE1sN1RlTXBmc2xrOG5kUnJzZUFBQUFBQUFBWUZ0Q0VJdGhTU1FTUjVqWnhPNEhkWlZTZUdEWFJFbHYyM0tWQVFBQUFBQUFBRnMvZ2xnTWg4VnhmTHJVMVlhZ2QxdUNuZ1c5eHQzOUk1TDZMd0lBQUFBQUFBQzJVd1N4R0ZJcWxRcURJSmc5M1BWbU5xdWhvV0hmMGF3SkFBQUFBQUFBMkpZa3g3b0FiQk5laXVQNDJONERRUkRNYy9kUFNTbzNzMi9FY2J5NDkzd3ltWHhoaTFZSUFBQUFBQUFBYk1VSVlqR2tscGFXcFpLVzloNUxwOU1yZ3lBNDNkMHRqdU83YzduYzM4YW9QQUFBQUFBQUFHQ3JSMnNDQUFBQUFBQUFBQmhsQkxFQUFBQUFBQUFBTU1vSVlnRUFBQUFBQUFCZ2xCSEVBZ0FBQUFBQUFNQW9JNGdGQUFBQUFBQUFnRkZHRUFzQUFBQUFBQUFBbzR3Z0ZnQUFBQUFBQUFCR0dVRXNBQUFBQUFBQUFJd3lnbGdBQUFBQUFBQUFHR1VFc1FBQUFBQUFBQUF3eWdoaUFRQUFBQUFBQUdDVUVjUUNBQUFBQUFBQXdDZ2ppQVVBQUFBQUFBQ0FVVVlRQ3dBQUFBQUFBQUNqakNBV0FBQUFBQUFBQUVZWlFTd0FBQUFBQUFBQWpES0NXQUFBQUFBQUFBQVlaY214TGdBQUFBQUFBR3c3cGt5WlBiNXlRakE5bWJCcVR3VGpUTW55c2E0SnIzRjFidXpNeCtzc3RqWHJyUDJsVjlyYVZvMTFUUUM2RU1RQ0FBQUFBSUJCelp3MWI2NkN4SHRsZXBPWmF1V3FNck9rWEVtWjgybmJyWWg1TWk1UHF0T2xqZ2txMnpCK2R1b3BTZmZFZ2Y3d3pDTXRpOGU2UG1CN1JoQUxBQUFBQUFDS0JkUDJTazJwS3ZPanBPRGpaclovNzhtS2luSUZpWVFTUVNBTGJLeHFSQW51cm53K1ZqNmZWMGZIUm5rUTdDUHBxRUM2Y09hY2hpYVA5ZDBOSGZuYlhucHk4VEpKOFZqWEMyeFBDR0lCQUFBQUFFQ1Ayam5wMmpqMkU0SkFDODJDU0pJU2lZVG16dGxiZFh2dXFUMXFaMnFYNmROVVhWMnRjZU9xVkY1T1o0S3R5Y2FPRHExYnQwNXIxcXpWaXkrOXBDZWVmRXIvYW50Y2ovM3JYK3JvNkd6MHdLOGVWNWxvbmprbjlidU9qWjNYUHZkRTY5TmpYVE93dlNDSUJRQUFBQUFBa3FRWmU4NmRaZktmSndMdEs3UHl5Wk1tNmJoM3ZWTkhIWG00ZHA0K1RlTnJ4cXVtcG5xc3k4UUlyRm03VnF0WHJkWUxMeTNUYlhmY3FkLysvcWJnMVJVclFqUE5LNjhvZi91dWUrOXo1clAvZkxoNXJPc0V0Z2NFc1FBQUFBQUFiTy9xNjh2M2lKTnZkOW0xTXB0UVZWV2xzQ0dsODc3MEdkWHR1YWZNYUQrd3JhcXBybFpOZGJWMjNubTYwcWw1ZXMrN2o5WTN2bjJaN251d3FXejkrdlgvVmhZay8yLzMyYWxUbjA1MDNxelcxbzFqWFMvd1JrWkRiUUFBQUFBQXRtZjE5ZVcxK2ZLenBPRGF3R3pDUHZWejlQWHp6OVhWUC9xZVp1MjFGeUhzRzRpWmFWYmRYdnJoOXk3VmYxNTRudXJuemxZUUJPT0RJUGpGekRoNTVpNjc3REp1ckdzRTNzZ0lZZ0VBQUFBQTJJN1Y1c3ZPTnRPWFpKb3dkODVzWGZxZkYrbm9keHloWkpJUDBiNVJsWlVsZGRUYkQ5Y2wvM21SVXZQM2tVbmpBZ1hubGsyWWN0Wlkxd2E4a1JIRUFnQUFBQUN3ZlVyc1BxZmhZeGJZTnhQSllNS0NLSzFmL3VMSHF0dHJUeVVTaWJHdURhTXNDQUx0WGJlWHJ2N1JWZHEzTVZRaUdVd0lMTGhvNXQ2cFQwamlOd0F3Q2doaUFRQUFBQURZL2xqdDN2T1BDYVFMZ2lEUWtZY2ZwaXN2L2JZbWpCOC8xblZoQzVzNFlieCtjTVVsT3ZMd3c1UklKR1FKdTNDUDJhbDNpc3dJMk96NGx3b0FBQUFBZ08zTUxudnZ2YU9DeEZjbDdiVGJqRjMxMlhQTzFKUXBPNDUxV1Jnamt5Wk8xR2ZQT1VPejZ2YVNYSk04c1BOMzJiTit4bGpYQmJ6UkVNUUNBQUFBQUxCOVNaUUZWVjh4VThQNG1ocTc2ckx2YUxjWnUvSlFydTJZbVdtM0dUTjA2YmN1MVBqeDQ4MWs2Zkt5NU9kRml3SmdzeUtJQlFBQUFBQmdPMUk3Si9VQmszMmlvcUpjWC83OHB6VjN6dDVqWFJLMkVyTm56ZEw1WC82Y0tzckxaVUh3LzNiZmUvNnBZMTBUOEVaQ0VBc0FBQUFBd0haaTkxbno5elRacDgyVU9PVGdBM1hFWVc4ZDY1S3dsVG44MExmcWtJTVBsS1JrRUFSZm1Eazd0Y2RZMXdTOFVSREVBZ0FBQUFDd2ZiREFnbmRMcXF1cHJ0WUo3M3VQSmsyY09OWTFZU3RUVTFPdDQ5OTduQ1pQbWlRem0yRUszaTJKdmhYQVprQVFDMnpGd2pEOFZCaUczeHhnMnNJdy9IRVlobWRLU2c1M3ovbno1ODhQdy9CMzZYUjYzKzZ4S0lvK0dvYmg3MHF0ajZMb1oxRVVmWEZrbFV2cGRQclRVUlI1S3BXYU44QytSNFpodUNZTXcvZU9kTzhvaWo0Y2h1RlZwZWJDTUR3Z0RNT3JHeHNiZHgvcHZwdmI3Tm16eDBkUjlPMG9pczRlYkYwWWh0ZEVVZlRmdGJXMWxWdXF0dUdLb3VqZ01Bd3ZqcUtvY2F4ckFRQUF3T3N6WThZK2s1WFFDVEtyRE5NcEhiRC92a05maE8zU0FXL2FWL3N1aUNTcFRLYmpkNXM5ZStleHJnbDRJeGgyZUFOZ3l6T3poWkxxSkgyK2VLNFFqbjdFM1crUWRNVnc5MHdtazlQTTdMM3VmcTJrQnlUSjNTTXo2eGVJenBzM2J6ZEpINVowMDJCN3B0UHBXV2IyL1NBSVB0YlUxUFQ0Y0VzeHMycDNMeHR1N2QzYy9VQXplNStrVHhUUG1kbGVrajZZeitjdmsvVDBVSHRGVVhTUnUxZU10SVplV3JQWjdNOUtUYlMzdDNlTUd6ZnVXRWs3cDFLcDYxdGFXcFlXcjJsc2JDeHo5L2RLZW16SmtpVWJocnBaR0laL05iUDVyNk5lU1ZKblorZGJXbHBhRmc5ajZjZk03Q1IzZjBCUzArdTlMd0FBQU1aT1diVWRKbGtrU1o4Njg1T3FxSGc5L3htTU43S3F5a3FkL3ZHUDZMWTc3cFNaRnBoVkhDYnBtckd1QzlqV0VjUUMyNkFvaWo3czdsOHpzNGZ5K2Z4cDlmWDExUU90YlcxdFhTdkpHeHNiZDVZMDBkMTNrNlFnQ0hadGJHeWNJMG51UGttU3VsK3ZYNy8raWRiVzFvM2w1ZVdIRkxiNXkyRDFtTmtDTTN1THU5OGJSZEV4bVV6bTNzM3dOaFZGMGFPU1pnOHk3d1BOQlVHUWphS28zN2k3ZnlHYnpYNnoxK3YvTUxOS2R5OFZncGFaV2JtazllNGVGMCthV2JXa1d5V1ZER0tYTEZteVlkS2tTV2NGUVhCTE1wbThSTkx4SmVwNWs2Ung3djdmQTcyWElwTWx0Ym43bDN2VkVVcjZscVNQdTN2dklQeEtTYzlKdXFqWDJKdk43UHdnQ0liODg3K3hzWEZjSE1mSG10bXFaY3VXL1dHWTlRRUFBR0JyVkZkWDRaYjRta25Kbzk1K3VGTHo5eG5yaXJDVm0xYy9WMGUvNCsyNjVVLy9VNVp3TzFkMWRiOVJXMXY3V05jRmJNc0lZb0d0VENxVnFtNXBhVms3MEh3Nm5mNlFwQitibVVtYW4wd21YMHdtQi81WE9aMU83NUhMNVpiRWNmd05NL3RncjZudnVmZk5NZDM5RVVtcXFxcWFLK2xSZDMrbm1TbU80MXNHcXptYnpmNHFpcUoyU2I5eDl6dWlLSHB6SEwrV1c0WmhtRE96UGkwSzNMM3dGblJkRkVYWEZ1K1p5V1FxSlAzTTNhY1d6NW5aRWU2K3Q2VHZsU2hucnBrZDVlN1hTRnBXUEJuSDhYMGxycmtqbTgwZVdUeVlUcWMvYldiZmxuUm9OcHZ0Rnk2SFliaWg4QjRHbE12bGJvMmk2RnAzLzlzQVMwNlFKRE83ZWRDTitscWV6V2J2NkZXSEN2K2M3c3ZsY3JudThTaUtWa3Q2TVpQSjlLeE5wOU0xeFRXSFlYaDEwZThOU1pLN3EzdnQxS2xUMTAyZDJ1OGZ4V0MrbThsa3pockpCUUFBQUJnOXRjbnFENW5aM2p0TW5xeVBmT2prc1M0SDI0alRQbnFxN3Y3SGZYcDF4WXE2bVdVMUgzbXE2N0FIZ0UxRUVBdHNSZExwOUVsbWRua3FsVnJRMHRMeVpORzBoV0g0WlRPN1FGSW1qdU5mRGJTUG1kV1oyY2NrcmM3bjh5c2xLUWlDYitieithdk5yTkhNdnVQdTU3cjdYWVgxNTVqWk1YRWN2MVdTRW9uRTAvWDE5ZVdTanBTMHlzdytFSVpocWZzOGtNbGsva2VTTXBuTURlbDArc1FnQ0E3UFpES0x3ekI4UjY5MVY3djc5S0xMOTVMMFBrbTNkQWZBUlR5VHlYeXIxUHVMb3VoN2tuYklack9mTHA0THcvQnRrcVlIUVhEQkNOb2tiQzZKTUF6L3QzaXdFSGp2RVliaGg3dkh6T3ozWnZZOWQzKy91OGRtZG1vVVJSOHV2bGFTNGpqKzMxd3VkMzJ2b1NsaEdCN1dhNjlRa29JZzJEOE13eW05N2p0ZTByVGVheVdsU3RSM1Y0bmJXcUVsUVdCbTE3bDdmdUMzM1orNzN6K1M5UUFBQUJoVlNjbFBsRXh2T2ZoQXphcmJjNnpyd1RhaWR1YnVPdmlnQTNUekxYK1N5UmRKK29Ha0VmM2RBTUJyQ0dLQnJZaTdMd3VDWUlkRUluRytwRk82eCtmUG56ODVtVXord3N5T2tYVG4yclZyanpXejhrY2ZmZlRsNGozQ01GeGdacCtTbEkvaitKU0hIbnJvVlVscWFtcDZWTktqWVJnbUMvZGFuTXZsL2xhNDVnUko2bjR0U2VsMGVxR1pUWklrTS92YUFDVmZLZWwvdWwva2NybnIwK24wN1ZFVS9hZTduOUU5bnNsa0xpdStNSXFpbzlVVnhQNHFtODMrZXJqZm84SitwMHM2dmRTY21YM1czUk9aVE9hSkVXejV0aWlLVnBRWXI1QWtkNzg5aXFKUy83SFJyNm1XbVUwdlhEUGV6S2E2K3pJelcxWGkyZ2x4SEo5c1pqc1dUcDMyNjNmYkxRZ0NTYnErc0grbnBBWXpLLzZldlN6cG9oSW5kSGVVMUh0dG1hUzhtZlVjaDg3bGNqK1I5SlBlRnpVME5CeWZTQ1JPa2ZUN1RDWlRmR1FpbVU2bmExYXNXTEZoT0gxdEFRQUFNTFptMWpYTU43UGFpb3B5dmZtQS9WVmRQU2w1dmdvQUFDQUFTVVJCVkdCbk02Q1Bxc3BLSGZpbS9YWEhYLzZtZGV2V3o5aDE3MzNtUGZ2UGg1dkh1aTVnVzBVUUMyeEZtcHViYnd2RDhFRXpPN0dob2VIQzduRXptMlJtYjNiM0h3UkJjR1oxZGZWNzNQMm5ZUmgrS0p2Ti9xNTdXUmlHcDB2NnRpUjM5eE55dVZ6M1E3YUN4c2JHdmRVMU1XU1AyRGlPWDViMC95U3BzN056VGt0TFM4L0owakFNcjVIMDNpQUlhcHFhbW5yQ3licTZ1b29KRXlaOFF0S1gxQlgrclZHSm9IS0VFbEVVbFdvbElFbkwxNjFiZDFKVlZWV2ZvN3J1L3FLWkhSRkYwYWZkUGR0N3pzemlUQ1p6Wi9GRzd2NmtTamVlUDlETWpwUjBuYnYzZTlDV21aMVhOSlRQWkRKMWtoU0c0Y21Tcm5IM0wyV3oyUitYMkR0WjZJRXJTUi9mc0dIRGRkMFRaV1ZsdXlRU2ljZmMvWmZ0N2UwZms3U3hleTZUeVN3b3NWZVBLSXIrTEttdXU0NU5sRWdrRWhkNFYvK0lDMHJjNDBoSi83M0REanVjdjJUSmtxKytqdnNBQUFCZ1N3ajhBSGZicWFhNlJtSEQ2Mzd1SzdZejZkUjhUWjQ4V2V2V3JadFFac2tESkJIRUFwdUlJQmJZeXJqN3BXWjJYUkFFWCtvZWEybHBlYkt4c1hGK0pwTjVYcEpTcWRUZGlVVGlFVW0vVGFmVFo4ZHhmRzhpa2Jpa0VOWSs0dTcvbnMxbWUvN1BNWjFPVHlqeDhmOEJlOFJLK291WnZVMlNnaUNZSUttejE3S2RKVDNiMU5UVVVYaWRUS2ZUSHlxRWtqTWtQUi9IOFllRElOaEpYUStRVW0xdGJlWGt5Wk12VkY5N1NwS1puUlNHWVo5dzBkMS9tTXZsL2lYSkpiVVZYUmU0KzNzbFBUVnUzTGg5SmYycDVEZFMrbGFKMDZGNWxmaHp6OHlleUdReXhmVjE5NGc5MHN5dUx2VUFza0tyaUFGdUw1T2tJQWc2UzAxR1VmUnhkYlZua0tRcHJhMnRhM3J0TzBIcUNvaTd4K2ZQbno4L21VeitZNkNiOVZMcDdrRVlobXVHWHFvZlpyUFpUNVdvN1F4SnM4M3Mra3dtMHpLTWZRQUFBTENWcXEydHJWUVE3Q2Q1WmUzTTNiWDdialBHdWlSc1kvYW8zVjB6ZDUraHBjOCtXeTdUZnRPbXBmN3J4UmNIZnE0SmdJRVJ4QUpibVVRaWNiMjdIMnRtRjB2NlVmZDRVMVBUODkxZnQ3UzBMSjA5ZS9haDFkWFY5NXZaWlVFUXlOMVh1UHZuZ3lDNHBGZElLa25LNVhKcjB1bjBXNGRiUXhBRTMrMzE5WjZTSHVnMXZhdVpQZHY5WXQ2OGVUc0dRWEN4dTFmR2NmeXQ5ZXZYWC9qWVk0K3RUcWZUbnk1OHBGNDc3cmhqUlJ6SGZWb0pGRUxnZGttSEYzNzFucnRWMHI4a3habE01b1RlYzJFWWZ0ek1Gc1p4L1BVZ0NQN3U3ck1LVTNNa1hlL3VEd1ZCY0lxN2Q3cjdJak43V05LOWt0VDc0L2hiUUZLUzRqanU5MVRSZWZQbTdTYnA2NUtlbHJSTDl5bmxidTYrcTVrcENJSm51c2Z5K2Z5VHlXVHkyS0Z1NnU3ZmtMU0xwSDRQM3lxV3orZWZLUjRMdzNDbXUxOG9hVTArbno5bnFEMEFqTDQ0anJWcVZkOE9KelUxTmVyOW9NYlZxMWNybjMrdGcwcGxaYVVxS3l2NzdkWFIwYUZWcTFacDh1VEozVzFQM3JEeStiemEyL3YrRVZ4ZVhxNkJIbkRaMmRuMzUyWkJFTHpodjBjQXRnL3JFeE1tVkpuMk01bTk4OGpEbFVna3hyb2tiR09TeWFUZWZ0aWh1dWZlKzgzZDk2dXEycmlUSklKWVlCTVF4QUpibVVLSWVyd2tSVkhVWjY2dXJxNWkvUGp4YnpLell5VzlYOUxPN3Y2Y3BPOEhRWEJGVTFQVHlqQU1kNG1pYUZ3bWsrbDlrclF6bDh2OXJiR3hjYUs2ZW9RT0tKL1A3NjJ1QnpwZFh6aDUyaURwTjVJMFk4YU1LalBiMDkzdjZWNi9lUEhpRjZNbytyQ1p0V1N6MmVMVHE5M1dtZGtGN2g1a3M5bCtKMCtIS3d6RG5kUVZZTjZieStWK3FzS0oyWWFHaHIyRElQaSttZjFyNDhhTlJ6Nzg4TU92RkZvbEhPSHVIdzZDWUwrbXBxYW5COW42c0FGT2tIWi9yKzRNd3pBdW5qU3pBVnN2bUZtWkpBVkJjRW9VUlcvdVBlZnV6N2g3alprZDcrNlhtMWxENy9rZ0NOS0ZkVDJubUFzblkrK1FwRGx6NXV4WVhsNitjNm43SmhLSmRqUExkM1oydmpCUWJTMHRMYTJTK3IwZlNZR2tuNXBaZFJ6SG4ybHBhZW5YamdIQWx2ZkNDeS9vbUdPTzZUUDJrNS84UkwwZm9uanFxYWZxaVNkZWE0Mzl3UTkrVUdlZWVXYS92ZTY5OTE2ZGRkWlpDb0pBTyt5d2c2Wk1tYUlQZnZDRE91S0lJMFpVVTBkSGg4cksrdjdmeWFHSEhxcDE2OWIxdkQ3dXVPUDB1Yzk5YnRCOTN2Lys5K3VWVjE3cGVUMTM3bHhkZnZubEk2cGxJQTgrK0tBKzhZbSs3YmZQTys4OHZldGQ3K3EzdHJPelUvdnZ2Mytmc2FPUFBscm5uMy8rWnFrRkFNWlNNcWw1SnMwcUx5L1hVVWNlUHZRRlFBbEhISGFvdnY3dFM5WGUzajQ3THF2Y1I5S1NzYTRKMkJZUnhBTGJpREFNZjJKbUowbXFsTFRlM2Yvbzd0Zm1jcmxiMUxkMXdEV1MzcWF1RUxIUDhaNDRqdjlnWm9jTWNhdFBTcnF1czdQem5FUWlFWnJabTdvbnBreVpNazlTb3JqM2FpYVR1YUY0a3pWcjF2eW9wcWJtZDJWbFpjODJOVFhsb3loNmw1a3RTS1ZTdDdlMHRBelU5N1dmS0lvT2p1TjRkUzZYeTduN0Y0SWdtQkRIOFducUNtR1ZUcWZmWW1hL2xmU2NtUjMyOE1NUHZ5SkpiVzF0N1ZFVXZkL00vdUh1LzExZlgzOWc3NC8vOStidXowajZmWW1wQlpJT2NmY2JKVDFmWXY2c2dlcDI5NHBDMjRLM0YzNzFuanZXekE3UFpESi9DY1B3VVVtSHFldlA0ODdDZktPWmRTeGJ0dXlCNG4wbGFkeTRjU2RMdW5TZ2UwdFNNcGw4YUtDNSt2cjY4YVcrRjFFVWZVVmR2M2VVeitkL0tpa0l3L0RySmQ3YlhtWW1kejhzRE1QK1IrNmthN0xaYk90ZzlRRVlHeTB0WGQxRzRqalc4dVhMdFh6NWNrMmZQbjNZMTIvY3VGRmYrOXJYOU13enoraXl5eTdUcEVtVGV1YmEyOXZWMGZIYUJ6S0tUNWlXOHNvcnIvUUpZbGV1WERuc1dyWm1QL2pCRDlUVTFMUkY3blh3d1FmcmxGTk9HWG9oZ08xVzB1eG9TY245RmtUYWFjcVVzUzVubTlMWjJUbmdKeWtHczNIalJwV1hsNDlDUldObjZrNVR0UCsramZyN1hmY2tsZkMzUzdwMXJHc0N0a1VFc2NCV2F2NzgrWlBkZlVaM0QxSXp1NzN3OEtRL2JkaXc0YmFCUXNXaEZFN1Eva2Z4dUpudEp1bVN3Z090UGlCSmhRZGx2YmUrdnI2bXRiVjFUUkFFYnkzczBmTzN5MEovMXlNSHVsOGN4d3JEVU83K1R6UGJQNUZJL0VjWWhrT0dkS3RYci81MlcxdGJ1N3RmRVFUQllra2ZDSUpncXFTMlhDNlhLOXo3RUVsM21wbTUrenAzdnkrS29uR1NxdDI5V2wwblBDVnBTa1ZGeFM4bEhhdWlrNkR1Zm1VUUJFOWtNcGtmRnRkUTZCRjdpSmxkVWFwSGJCUkZIc2Z4UDB2VmIyWTFoZjBQYTI5dnYwK1NLaW9xUG1abTN6R3p0ZGxzOWkrRitYK1kyVEZoR0I2WXpXYi90N2EydHRMTTN1THUyYVZMbDY0ZjdIdVV6K2RuTkRjM3Z6alltdDdDTVB5aW1aVTgzaFdHNFR2Yy9kenUzMitKUk1JbEJXWTI0SEUyTXp0UTBvSEY0M0VjM3l1SklCYllDbVd6Zlg2T3BwcWFHdTJ6eno3RHV2YmxsMS9XcHo3MUtUMzBVTmZQZVJZdFdxU3JycnBLMDZaTjIreDFEdVdCQng3UUxiZmNNdWlhNWN1WDl4dTc2YWFiU2dha3hUM1RKU21YeSttODg0cWZ5ZGpYbENsVGRNWVpaL1FiZi96eHg1WEpaQWE5ZG5QWmJiZmRobDRFWVB0bTJsZVNEbnpUL2hyaytRWW80ZDN2ZnJmV3IxK3ZxVk9uYXFlZGR0S2xsMTQ2WkRCNzMzMzM2Wnh6enRHQ0JRdDA0SUVINnFDRER0SXV1K3l5aFNvZVBXYW1menZ3QVAzOXJuc2tVemowRlFCS0lZZ0Z0a0twVktvNmtVamNhbWE3U25xNXZyNitYTkxCWnRZdTZkREt5c3BEaTlzV2RIUDMyWklVUmRGM1ZUZzEydEhSY2NsRER6MzBoQ1NaMmVwTUp2TzdFdmVjVi93ZkZYRWMzeDRFd1VrVkZSWEhTUHFWdTc5VDB0cVZLMWMrMkwybWNHTDJhOE45YjJiMjc4TlpWMU5UOHoxMTlaQXRmbjk3ZDdjUjZPenNQQ0NaVEhhNGU3TFFKbUNadXo5alpxOUtXaVZwdGJ1dk1iTTl6T3o0TUF3dnpHYXpYeXhzbFpTa1hDNzNwZDZ2ZXdzS3pRSGpPRTZVbXM5a01sL29kYTJyNjJGZzNTWkpVajZmWDlvZG1rZFIxTjJRcTZlZlVoekhkd1pCSURNN1R0TC83ckRERGtkSkdpK3AzeW5qWW9sRTRpOWhHQTU5NU93MU81VWFqS0tvMGQxL0swbnV2dFRNdXAvZzBMbGh3NGJ4eGVzcktpcU9OTFByM2YwYjdlM3QvVTdNdHJhMkRob2dBeGllaXkrK1dDMHRMZHE0Y1dPL3VZc3V1a2pWMWRVOXI1OTk5dGsrODdmZWVtdFA0SGpSUlJkcHhvd1pXcnQyYlUrSTJtMy8vZmNmZHEvQWM4ODl0OC8xUzVZczBhSkZpL1NESC94QU0yYVVmdkRMU3krOVZESVE3ZGE3cjYwa3JWKy9YcTJ0QS84Y1o1ZGRkdEdrU1pQMDFGTlBEUm5FbHRMYzNLem01dUU5NkhucDBxVmF1blR3RGkwelo4NHNHY1FDd0ZZa0diaWxaTkxjT2JQSHVwWVJXN3QycmVLNFZFZXR6YXVxcXFwZndOcloyYW1YWG5wSmNSeHI1Y3FWV3JGaXhiQk94LzdvUnovU2hnMGJkTmRkZCttdXUrN1NGVmRjb1p0dXVrazc3cmpqYUpXL3hhVG16NU1rbWR0OGRSMTZHZjEvT01BYkRFRXNzSldwcTZ1clNDYVROMGc2d04wM21wbVN5V1NadTM5b09OZWJXYVVrdVh2UHc1cVN5ZVIxa3A0b2pPOWRxaCtxbWZWN0lzbUdEUnR1cWFxcTJpanBvMUVVUGVEdUIwbTZjY21TSlJ0NlhmZkQ5ZXZYWHoxUVBSVVZGWE1rL2M3TVprcFNITWNmM2JoeDQ2K0sxd1ZCVUYxV1ZyWmplM3Y3MDFKUFQ5UlNscnY3dHlScC9mcjFUMDJZTUdHZnRXdlh2dmpZWTQrdExyVzR0cmEyY3NjZGQ4ekhjYnc0Q0lKZlNsSTZuYTROZ3VESmdXb3VVZHRkQXdYZnZieWN5V1I2UHV2bDdsUE5UR1ZsWlMvM0dxc3hNNWxaVHhEYjB0SnlmeGlHVDVuWlNZMk5qVjkwOTlQZFBZN2orTnFoYmhqSDhYZk1iTVZ3MzRlazkwcnE4L0N6ZmZiWlp3ZDMvMlBoQk8vcGtnNVdWLzloU2FYL09VUlJ0RUdTekd6anBwN01CakMwSjU5OFVvc1hMeDV3YmpEZGJRY2thY09HcmoreTc3Ly8vbjd0QWc0NDRJQmgxM1BCQlJkbzBhSkZmY0xKNTU5L1hvc1dMZEwzdi8vOWt0ZjgrdGUvMWk5KzhZdGgzK1B4eHgvWHlTZWZQT0Q4UUQxZUFRQ2w3VHBuenA0eVRSaGZVNlBwMDZhT2RUa2pkdUtKSnc3NVE3SE40YkxMTHRQQkJ4L2NaNnc3aE8yMnh4NTdETG5QL2ZmZnI4S0g5M3FjY2NZWmI0Z1FWcEoyM25tYXFzZU4wOXAxNnliTzJIUHVYa3VmZU9SZlkxMFRzSzBoaUFXMklyVzF0WlhqeDQrL1FkSVI3djU5TTRzazFiVzB0S3lWVkZOWVptRVluaHdFd2E4S0QvYnFJd3pETzh6c2JkbHNkcEtLZXNRV3ZHUm1wUjZZdGJPa0wvWWVlUFRSUjE4T3cvQm1NM3VmcEorYldaRFA1My9iZTAyaGhuNTFTRkk2blY1b1pqOXg5OWpkRDVOMHVabGRXRkZSY1ZNMm0xMG05VHlBN0dPRmV6L1IydHA2b0FvbmVVc3hzMWV5MmV4M3VsOUhVZlR4NnVycS82eXZyNjlvYlczZEdJYmhiV2EyTnBQSkhOZlkyRGpGM1plNSt4blpiTGJuMUc1SFI4ZXFpb3FLS3dlNmg3dlBLL1RTemF1ckoyNHNhYjJrYTh5czVFOTkzYjA0a0t5VnRLR3BxZW5WWG1QVmt0VFoyZGs3TkhZeis3bWtyN3I3MVpMZUt1bjN6YzNOZlkrM2xmNWUzQk1Fd1V0RHJlc1d4M0cvTlBuaGh4OStKWXFpKzkwOWs4MW1yNHlpNk9CUzF3TFk5djM5NzMvdk45YlMwcUpubm5sbTBPc09QL3h3elowN1YxT21UTkVQZi9oRG5YcnFxWHJ4eGRlNm9uUjBkR2oxNnBJL0MwTXZ0OTEybTZxcXF2cU4zM0RERGJyMDByNXR2ODg5OTl5U0QxQjc1WlZYOU81M3YzdlVhZ1R3eHBQdzhwUk1tajU5bXNhTjYvOW5FQVpXL1ArUFF3V3g3dDd2Z1pQcGRGb0xGeTZVdSt1QkJ4NVFVMU9UVGp2dHRNMWU2NVpTV1Y2aDZkT202dkVubHlpWlRFU1NDR0tCRVNLSUJiWWlreWRQL3FtWnZjUGQ3OGhtczJkR1VYUlg4Wm93REU4d3MxKzQrMUdTVHRRSVB3NWlaaXN5bWN6M2lzY0xyUW0rV0R5ZXorZS9rMHdtM3lmcElIZGYwdHpjUE9SSDVnc25UcStRZExTN1AyeG1Dek9aekNOUkZDMlM5SGRKZjU0elo4NFJsWldWeHdWQjhCVkp1N243cTVMK2tVcWx4aFdDNStFcWs2VFcxdGJ1ejdlTzB4RGZrOElEdlU0dk5SZUc0VHNrZmREZGM1TCtaR1pma1BRWk0vdWF1MDlidFdyVmlXMXRiZjFhSmhReFNTbEpENmh2dTRJSmtsUldWdFluc2VqbzZMZzhtVXllWldZTEM2ZWdQei9FL2wwM01YdTRWRi9EUWRhWEhGKzdkdTJKQTUwb0JqQjJLaW9xVkZuWjlUeTg3bE90dmVkNi96dmQzdDdlcDg5cE1wbnMrZmhrSXBIUXhvMGJkZWVkZC9hN3g4MDMzenhrSGJXMXRabzdkNjRrYWZyMDZicnFxcXUwYU5FaXJWaXhRak5tek5BVlYxeWgzWGZmZmVSdjhIVTQ3cmpqZE13eHh3eTY1c0VISDlTWlo1N1paK3hMWC9xUzN2bk9kL1piRzhleERqcm9vRDVqUngxMWxMNzg1UzhQZW85Q0I1dGhxYXFxMHJoeDQvcU5sNVdWOVJzckx5OHZ1WGJkdW5YRHZoOEFTRkxDZ2xDU2R0bDV1c2FWK0dFUUJqYlNJUGJXVzIvVkk0ODgwdk82ckt4TTU1NTdycHFibTNYKytlZnI2YWVmbGlUVjE5ZnJrRU9HZW43eTFxbThvbHk3N0xLekhuOXlpVHhJTHBEMG03R3VDZGpXRU1RQ1d4RjN2ODdNSW5kZnFOS25XWlhOWm44ZGh1Ry9tOW43d3pCOE1adk45bnZ3MWhEMzJDRU13MzVCbjVtVmZOcEtTMHZMZldFWVBteG0rNmlyYittQVBVa2JHeHYzY3ZmUEZkb2lsRXZhRUFUQmZrMU5UZXNrS1pQSjNCdUc0V21TZmx4VlZmVnNvYTlyeHQzUFg3WnMyUytIZWpqVkFDYTZlN3Y2QnA0bGhXRjR1N3VmbDh2bDdpbFJlMWtjeCtlYTJSZmRQYnQrL2Zvakt5c3JQMXhvSlhDUHBQZEl1bm5DaEFsM2gyRzRLSnZORHRoa01KMU9ONWpaWkhlL3UvZTRtVTJVcEpVclYvWUpQUjk2NktGVlVSUXRsblNRbVQxbVprOE41NDNuOC9uWlpqYnNFN0dTUGgwRXdaZUtCd2xoZ2EzVHhSZGZMRWw2N3JubitvV09WMTU1cGNMd3RlZGtMRnk0VUU4ODhVVFA2NU5PT3FsUENQblh2LzVWYTlac25rNGl0YlcxdXV5eXkzVFZWVmZwRzkvNGhpWk5tcVNubjM2Nlg3OVhTZHBycjcwRy9jdm1QZmZjbzQ2TzF6NVVNWDc4ZUEzV0NtYm5uWGVXMUJVdUQ5WGJkdGRkZDlYeHh4L2ZaMnpXckZtcXFLam90N2F0clUxbm4zMjJsaTlmcm1YTGxtbjU4dVU2NVpSVFNxN2RWQys4OEVKUHNON2J5cFVyKzQydFdMRkN6ejMzWEwveFYxOTl0ZDhZQUF3bWxqY0VNdTA4ZlZySlUvbGJ1M256NW1ucTFMNHRGWjU0NGdtdFdQRmFkNjRwVTZZTStnUEI0YXlmT0hHaUpPbGYvL3BYVDVoNjExMTl6OFE4ODh3ei9YNkFPWGZ1WE0yYU5VdHIxcXpSOTc3WDk2ekxhYWVkcHRyYVdyMzY2cXRhdG14WnovZ2xsMXlpTjcvNXpTVi9FTGUxS3k4djE4N1R1LzdhYVBJaGU3Y0I2SThnRnRpSzVISzVQelkyTnQ2ZHkrWDYvNjNzTmI1dTNicVR4bzBiZDYrWm5SbUc0WVBaYlBhL2huc1BNOXZCM2M4cU1WWHl6NE4wT3YwZmhSQldablpHRkVWL3pXUXlQVTlJcWEydHJadzRjZUs3RW9uRUtlNStwS1NFcEw5SW11VHVjektaVEovak85bHM5cWZwZERvSWd1QXFkOThvNmNiMjl2YmZERGVFZFhkcmFHZzRLQWlDOTNkMmRuNUYwc3hoaHBFbTZkQWdDTzZXMUNlSURjUHdBSGUvMHN4Q2Q3L20xVmRmL2RpU0pVczJwTlBwbmpXWlRPWi93akI4aTd2L3pzd2VUS2ZUVjNSMmRsNjZlUEhpZnAvcERZTGdRNUlVeC9GdFJWTTd1bnQ3MFluYVpCaUd2NUIwa0tSMWt1YTcrN1gxOWZVbnQ3YTI5bjlDVCs4M1pQWnZJK3dSdTljSTFnSjRBN25wcHBzMjYzN3o1OC9YNVpkZnJyLys5YSs2NFlZYjlNQURENVJjOTg1M3ZyUGtDZFJ1aHg5K3VGNTU1WldlMXpObnp0UWxsMXd5ckJwZWZQRkYzWE5QdjUrcjliSDMzbnYzZk4zUTBLQTk5OXl6NUxxbm5ucXFYM3VBRzIrOFVaLzk3R2VIVmN0d0xGeTRjTmhyTDc3NDRwNGdIZ0JlQnlzOC9GZlRwMDVWWmVYbSsrSFNsbkxSUlJmMUcvdk1aejdUNTFNZWh4NTZxRDczdWM4TnVNY1h2dkFGM1hiYmJjTmFmOWRkZC9VTFZMdGRkOTExL2NiT09lY2N6Wm8xUzVkZWVtbWZzUFdBQXc3UUthZWNJa21hUEhteVRqamhCUDM4NXorWDFQVXd5Ri85NmxjOTg5dVM4ckt5M3IyR2E4ZXlGbUJiUlJBTGJHV2FtcG9HQzJFbGRaMWdqS0xvM1pLK21NL25oMndWVUtRdG04M09LUjRzdENibzh6anRLSW8rNE82WFNIb21qdVBQQjBId1UwblhSMUYwWENhVCtiTWtUWjQ4K1pObTloMUpjdmUvbU5uWHM5bnNuV0VZL2s3U0hLbXJEK3lFQ1JQZTZ1N3ZrblJNTnB2ZEk1MU90NXJaejgzc2E1V1ZsWjhKdy9CWGt2NndiTm15dnhXSHN1NWVVV2daTU4vTTlrNGtFdjhuU1IwZEhWOU5KcE9IbU5tRFE3M3ArdnI2YWpNTDNMMm5zV0VxbFpxWFNDUythbWJ2ZGZjVmtoWmxzOW1mRGJSSE5wdjlSMzE5ZldORlJjWFBneUE0dTd5OC9Jd29pbjR2NmJlclZxMjZvNjJ0YlZWalkrUHU3djcvSkMxdWJtNythL2UxdGJXMWxlcHFWOUFUM0tiVDZVbEJFUHhHMGhHUy9zZmRUNVowdlprZFgxbFp1Y3U4ZWZOT0xCWDBkak96c3pUSUNlVVM2MHVlZWk3RjNhZEdVVlFxc0plNzcyMW1jdmUzUkZIMDFRRzJ1TGY3OThpV1VGOWZYNTVNSmc4cUt5djd2MUs5azRGdHplMjMzOTV6RXFmVXg5Ri85ck9mYVljZGR1aDUvZEpMZlg4ZWRkZGRkK25sbDd1ZUZUaHIxaXpkZlhlZkEvcGFzR0NCVXFsVW43RUhIM3hRTFMwdFBhOTMzMzEzSFhiWVlYM0NUS25ydE5BdHQ5eWlXMjY1cGM4Sm95M3Q4Y2NmMTRVWGxtcDVYdHBuUC90WjNYampqWHJoaFJmNnpibTdDbit1OVl6OTRROS82UE9YNm1JSEhuaWdqajMyMkpFVmpkRm1EUTBOKzdyN2twYVdscEY4WWdSNFE1bzJMVFhPM0pPSlpGTGp4OWNNMktZS202NnFxa3AzMzMxM254OTRUcGt5UlJkY2NFR2Y3L2NwcDV5aTY2Ky92dWZUS1QvNXlVOTB6REhIYVBMa3lWdTg1dGZEekRTK3BrYkpaRktkblozSkdUTm1WRzNpcHhxQjdSWkJMTENOeW1ReWJaSk9MUnBPU3FxVHRFSEQrS2grYjBFUVRDeDh1VkdTd2pBODA5MHZsZlI4WjJmbjRTMHRMWStGWWJqR3pIN3Y3bitNb3VqaURSczJmQ21ielg0M2lxTHhrbjZUeldZZjZiWGxqbVpXSGtYUkRlNStoS1Rxd24rTVBDb3B6dVZ5ZDlmVjFjMGZQMzc4SnlXZGJXWWZrL1N4cVZPbmRrNmRPdlgvL245N2R4NGVSWkgvRC94ZFBWY1NRc0lSanNXZ0FZUGhESm1KSWlBb3NpS0xGeXNySWdaMFVRRTFyc0p2RVhmOXFxaUFJSW9paDRyaXRTcUtpZ2lJcStDeDRpNmdtRXdTSUJCSUlHQU1SeUp5NUppejYvZkhaSVk1a3drUUpnbnYxL1B3WkxxNnVyb21RTmYwWjZvL0pZUVlycXJxUFFBNkN5SDZBcmdGZ0YxSytRMkExWXFpckk2SmlYa01RQWNBUVdjRVYxWld5cG9jZTFxdFZudEJUWEd4eVdSS2wxTE9GVUpjVTFQMmtkVnFmU2cvUHovdzd0eFBUWjBSSnBQcEJnRFBBeGdEWUV4Y1hOenhIajE2OUpWU3ZnWWdSa3E1SUMwdDdYb2h4Q1FoeEVrQWZRRWtDQ0UrQllEVTFOVExoUkFmQWtpU1VuNXF0VnJINXVmbjI5TFQwNitUVW40TzRHcTlYci9EWkRMTmREZ2NMd2ZMbTJ1MVdxOEpwODl1UnFQeE1TSEV6THByQWdEYUE1Z1JiSWY3UTJYTmdtYWhuamwrQ1VCREJtSTFhV2xwTFoxT1oyZEZVVVlxaW5LM0VDSUpRQ3NBZFg2WlFkVFk3ZHk1RTU5Ly9ubkkvWFhOQkMwcUtrSlJVUkVBMTJPRS92bWtVMUpTa0ptWjZWTTJjK1pNbjBDczBXajAxQ2t2TDhlLy8vMXZyRnUzRG52MjFHOWRqcnk4dkpBclh0dHN2aFAvangwN2hpKysrQ0pvM1M1ZHVuaHkxWjZ1TFZ1MitLUndxSTNGWWdtYVY5Y3RJU0hoalBwQ1o0V21hOWV1c1MxYXRQaURScU1aTG9TNFZ3alJYVW81QkFBRHNYVGUwOFJib3FXSTBTaUtnUDRzcGxxaFU4ckx5MzBXNkJKQ1lOYXNXV2pUcGcxc05odE9uRGlCWThlTzRmang0MGhMUy9OOHlWcFpXWWszMzN3VGYvLzczeVBWOWRPbU54aWdVUlE0cEZRVXBYVVV3RUFzVVgwd0VFdlV0Q2xHb3pGYkNIRkNTbGtKb0tzUTRpSXA1U1lBZGE3aWxKYVdkcG1pS1BjQXFKWlNEZ01BSVVTeDBXaGNKb1M0RzBDZXFxb2o4L0x5aWdIQWJEYXZTVXRMKzdPaUtPOERtR1l3R0ZvQ3VEYzdPOXRuVm1SNmVucThxcW9EQU9pa2xDTUJiSlJTcm5JNm5Xdno4dkwydWV2VlBLTC9Bb0NYK3ZidCswZEZVZjRzaEJnTVlGNVdWcGJkWkRMZENkY0NWMThCV0tHcTZxcWNuSnhqdlhyMWFtTXdHQllDeUFDd0xqczdPMmlTK0YyN2RoMHpHbzAyQUprYWpTWURydUQwejZxcTJvVVE3UUI4NjNRNi81bWJtL3RUK0w5eWw1cjBET3Y2OXUwN1RGR1VTVUtJNVhxOXZqT0FhNldVRzgxbTgxdDkrL2E5VkZHVW05ekhTQ24vWjdWYVo5UUVSSitzS1p0cE5wdWZxdWtic3JLeXFwS1NrcTVyM2JyMUxMZ0MxUE0wR2syc3lXUmFBNkJkelRIZGhSQXdHQXhYbTB5bXNCTUdTaW03QVlCZXI3L0daREpaQUVBSThVMndHYVFPaHlQZmJyZTNyTy92eFV1dGFSVk9WKy9ldlMvVzZYUlhBT2dycGV5bjFXcU5Rb2dXRFhFdW91YkNQOWdKd0xOZ2lMZkRody83Ykh2bjVIdmtrVWVRazVOeld1ZGZ1WEpsclVGbGJ5VWxKWGo4OGNlRDdoczdkdXdaQldJalBSTnN5SkFoUVJmM0tpa3B3ZTdkdTMzS2V2YnNpWTRkT3diVXRkdnQrT0dISHhxc2owMUY3OTY5Tyt0MHVrRndQV25TVHdoeEtXb1d4Q1FpTDA1OXROQklyUkFLREhwOXBIdlRKSXdZTVFKOSt2UkJjWEV4NXN5WjR5bS83cnJyTUhMa1NHUm5aMlBwMHFXZThqZmVlQU1PeDZrSDFMUmFMWjU4OGtrY08zWXNZS0ZOZjU5ODhnbkdqUnVIRGgzQ2ZtaXRVVERvOVZBMEdrZ0lSVWJib2dFd2dUbFJQVEFRUzlTMHFVSUlKNERCTlRlWURpbmx6MEtJKzhJNVdFcFpKYVdjS0Z4T1NDbm5BeWdTUWd5UlVyN2hkRG9mOHArSm1aT1RzeTR0TGUweUljVHJxcW9HblYyWmxaVjFQQzB0N1RFQUxRRXNOWnZOZ1N1TytITG01dWF1QitDVFUxVktPYlc2dW5yM3JsMjdmdk11MStsMC93OUFocFR5aTdLeXN0cVM3amtCekJWQ1RKZFNYZ2hnbHRsc0xnT0FwS1NrL3NYRnhiVi9PcXFiOU8rM3lXUjZ4dWwwdmdKQXpjM04zZHFyVjYrMmVyMWVveWlLTFRzNyt6Z0FHSTNHalZMS2ZYQ2xRdGpvMzJoeGNiR2x1TGg0bXRGb1hBbGdpdFZxblIwVkZiVUd3SERBWjBicTh2cDAxbjJjb2lpcnZJcmJBU2ozcjZ2VDZkU2NuSnl6czdMUEdVcE1USXh1MjdidENFVlJNbXBtUjdlWFVzWXFpaUtBVTQ4VUUxSDQ5dThQWEJPd3RrRHNrQ0ZEYWczRW1rd201T1hsK2R5TU5yU2VQWHRpMGFKRlFmZDkrZVdYV0xkdW5XYzdOallXVjE1NUpUNysrT056MWIwQU0yZk9STTFUR2o1V3JGaUJlZlBtK1pTTkhUc1cxMTEzWFVEZDh2SnlEQjgrdk1INjJNaHBUU2JUTmFxcWpoTkM5Qk5DdEpkU3RoUkNLQURIQXFKZ2hFNFRMU1UwaXFJZ2lqTml3OUt4WTBkMDdOZ3hZTUhFUVlNRzRkSkxMdzM0SXJOTGx5NCtUNHJZN2ZhZ0tYQ0NzZGxzV0xac0dmN3Yvd0xXMG0zVUREVXpZb1dRR21uWEJnNXNSRlFyQm1LSkdySHM3T3orWWRSSnIzbXB3RFVMTnVSTVdMUFpQTVI3T3pjM2QwZk5jUW9BMVYyZW5KemN5MjlCS1I4NU9UbDdBQXdKdGIrbXp2TjE5YjB1WnJONWM0aTJuekNaVE52TVp2Tkg4SHUvWnJONWtOLzJEQVI1eEQ2Y0lHek5lNmpYKzhqT3p2YitKQ1YzN05oeDFMOU9UZkExQlY2LzgyQnEzci83ZC9Dbit2VGpkR1ZuWjk4RzRMWnpjYTVRa3BLU29scTNidDFTU3Bra3oydUVmQUFBSUFCSlJFRlVoQmdQNExhYUdjdytqMWY3UDJwTjFKemNjODg5dVAzMjI4K29qUk1uVG1EczJMRkJnNk1IRGh4QVJVVUZZbU5qQWJodUhQMXZMdHUxYStkNWZmWFZWMlBCZ2dVKys2T2lvbkRkZGRkaHpKZ3hTRTVPeGhWWFhIRk9BN0d0V3JYQ3dJRURBOHFQSERtQzc3Ly8zcWRzMnJScDZOaXhJOTU5OTEyb3F1dlN1Mm5UcG9ERld0TFQwL0hDQ3kvNHpGek55c3JDTTg4OGc2TkhqMkx4NHNYbzFhc1hBTlI3dGV2cTZ1QlBidHJ0Z1dtdGJUWmIwTnpBZGMydWFrNlNrNU1OOGZIeExaMU9aNklRNGpZQWR3RDRnNklva0ZKNnhnQ09CVVMxVUIzUjBPaHFVaE53Um14OUZCUVUrR3k3bjhqd3o0MCtlZkprVEpzMnJjNzJZbU5qRVI4Zmo3aTRPQlFXRm5xdS9hdFhyOGFkZDk2SnhNVEVzOVR6aG1jdzZLRm9GRUFLUlVBVEZlbitFRFUxRE1SU1U2Sk5UMDhYMWRYVndtYXpDWXZGb3FpcUtoSVNFb1RWYWxXY1RxZUlqNDhYTnB0TlVWVlZPSjFPRVIwZHJUaWRUbEd6clVSRlJRbFZWWVdVVXFpcUtuUTZuZUorcmFxcW90ZnJQYStsbEVLbjB3bW4wNmxJS1lWNzI3MVBTaWswR28zbnRaUlMwV2cwbnRjMSt3V0E0NHFpNUorREJZUnFEZXJWNTlqYWdyQ05oQm9xSFVFVGNpWi9YODJTMFdqc3E2cnE1WXFpWEFIZ1VpSEV4VUlJQXhEOFJyc0p6bnpTQW9EN09nWUFOcHROT0J3TzEzUjJoME4wNk5CQkFJRGRidmVVTzUxTzRYUTZCUURFeDhkN3l0dy9WVlgxdkc3Um9vVUFBUGMxMFAzYVhTYzZPdHJ6MnYzVGZRMTBseGtNaG9CeTkzWE9ZREFFTFhlL1FaMU81OWtPVmsrbjB3VWM1LzFhcTlYNnRPZGZUNnZWQmp1djU3WDdHdXd1cjZ4Mkp0bTgybXRLWW1KaWdzNmVySTgxYTliVUdoak56ODlIdjM3OUFBRDc5dTBMcUp1VWRHb3g1TVRFUkhUcjFnMTc5dXhCWW1JaVJvOGVqWkVqUjZKbHk3b3ptRnh4eFJWbzFhclZhYjZMVTB3bVUxajFacytlN1ZrTUJRQ3V1dW9xM0hqampRQmN3V1BBbFE3QWZ5WHVDeTY0QVBQbXpmTUVwd0hndGRkZTgza0U5ZkhISDhmNzc3K1B0bTNiMXJ2LzExNTdiZGgxWjg2Y2laa3p3MDNwM2J5a3BxYjJGa0pjcGlqS1FDbGxmMFZSTGdZUURUU2JzYUFoQ1FBYXdEWFdBSUQzZUFPNHhocnZud0RnUGZaNDczT1BJOTZ2L2NjaDc5ZmU0eEVBdU1la1lQdUNqVVV4TVRFQjVlNTl3WTV4ajFmQjZuaVBIWWFhbWFDMTFYRzM0eitPK2ZmZmY1OTdYQXUyTDFnNzN1TllxRHJlWTJLSU9qN2JOZmNiQ0ZhbjJ1cm9ZbEZWclNJVUdKcllqRmlMeFJMeXl5Zi9MN0NzVm11dGkwZUdXejhxS3NvelR1ellzY05UM3FKRkMzVHUzQmtBQW5LZVgzSEZGUmc4ZURDc1Zpc1NFeFBSb1VNSHRHL2ZIZ2tKQ1dqYnRpM2F0R21EMXExYlE2czlGWHFaUFhzMlB2M1V0ZDZ5WHE5SGJtNXVFd3ZFR3FCUk5KQUNDalJLZEtUN1E5VFVNQkJMWnlwR0NQR1UwV2dzaCt1RG4xS3pNcjFHU3VsNVhmUFltT0t1NC85SENLR1JVcnEzUTEzTWhaVFNQVUNLdURoUEtqRGhIdGhVVlJWZWc1ejd3d2swR28zUTZYUVFRa0NqMFhqMkFZQVFRcmhudmtncGhYY2RLYVY3Vm95bnZ2dHhhSy9EUGNmV0ZKd3FkUG12cXFwM0F3aTk5RExSZWFwbno1NnhPcDF1dEJCaXJCRGlFbzFHMDA1S0dlMytQK1IvMDEzWERiZXFxdSttcGFVNUZFVngzMGdKbkFyVUNWY1R3cWZjZTl1OTM2KytFdXg0S1dWOTcyZzhOMDd1RC9rMVA3MXZvSUNhYTVyN1d1WjNJMWp6YTNBVjFkUUpPRjRJQWY5cm9mZCtBRDR6L3J4djR0ekhCR3ZEL2ZmaGR4MzB2cm4xYWNNdkg2YjNkZGYvT3VuWjczMU5yYW5uMmUvOTc4SDdlTy8ydkl0am9wUWl1MVVHSnVWc0lsUlZ4UXN2dkhEYXgrZm01dGE2UHljbnh4T0l6Yy9QOTlrWEd4c2JjRk40OTkxM0l5b3FDb01HRFFyNmYvSFdXMi8xdWRudDI3Y3ZWRldGd1dCQWh3NGRjUERnUWZ6NjY2ODRjZUlFbGk1ZDZoNXJ6NnF0VzdkNkZrSUJnUGo0K0lCSFBuLzc3VGRrWm1iaXhJa1RucktXTFZ2aXBaZGVDZ2dZWDNycHBYajk5ZGM5LzdiTHlzcnd5Q09QNE5WWFgvVzVxYVl6SkNWaXRIS1kwV2ljQ3RmaWxtMEJ0SURmdGNjdGpPRHJFMGFqc1V4SzZiNE8rVnpYYTlvTXRpL1l0dUsrdlBqdjl5cjMyZWQxZmZJZk8rQi9McTh4Q0tjeHJnVGpFNlFMTmQ1NDh4NTdBQVFkZjl6OHh5SHYrdjd0ZS8yOStZOWJJZXNMSWJ6L2Jud0VHYXRxYTk5LzdQUHdIOE5xNmdRYnh6enRCT2xQUUJ1bmhxR2czUlJCNm5ySy9ZNnA3ZCs5OE5zT1ZRWUF3bURRbGxvdHFsWUlBVjBUdTJaOThNRUhXTHg0Y1ZoMVY2OWVqZFdyVjRmZGRxajZkOTU1Sng1ODhFRTRIQTZmM04wOWUvYjAvRzY5bng1SlNFaUFYcThQZUdLa0x1UEhqMGRlWGg1R2pScUY2NisvM3VjTHdLWkFwOVBXL0orUWlnQ2FWb1NmcUJGb1dsZGphalJVVmExV0ZNVXVoTkFEdU5KL3YvZk5jN2d6RmVxcUoyc0lJYncvbFVpdjNUN2JOVzNLK3RUenJ5OVBmUUx5MlE3V2JyQ2ZybmlPYkpCRmk0aWFBNmZUS1F3R1F4U0FlQUN4QUF5aGdyRGhFRUxjR096YUUrcjZFbTU1c0hxbk13dkxmUjBMY2M1UTVVRG9sQ05CeTBPZEkxVDlVT2V1NWJ3KysveCtGNkZPSDdKYndjNS9PdThicDY3VjdvMzZQVHZleUtpcWlnOCsrT0NNMm9pTmpmWE1EazFMUy9QSjg3cHAweVpNbWpRSkFMQmx5eGFmNDdwMzd4N3diM3pZc0dHMW51dWhoeDRLV3Y3S0s2LzQ1TThEWEVIZzlQVDBvUFhEVlZKU2dpKy8vTktuZjhlUEgvZXBNMnpZTUovWnE4WEZ4WGpvb1ljQ1pqUk5talFKeDQ4ZngrYk5tMUZWVllXcXFpcFVWMWVqcXFvS0YxNTRJWXFMaXoxMXpXWXpGaTFhaEtsVHA1NVIvOG1Qb3VnQnhBdlhBb3pSQ0JHTUNvY1FZbWpOVCs4eS96cGg3UXZSL21udE85Tmo2ME5LV2VlVE43VmMrNzM3RTg1ZlFKMTFhaG1YNnRWT1hYME9zNTFRWTQ1UG5UQzZYR2VkTUg3SForWDNBci94ejlPK2hCWVNxcFF5YUJvVUNtN256cDJ3V2s4OUlOaW5UeDhBcm5IWmV6eTcrT0tMVDZ2OUN5KzhFQ3RXTk4ySCt4eDJCMVNwQWhDcUN0N3JFdFVYQTdGMFdod094dzVGVVY1UUZLV3ZxcXBTQ0tFQ2tEV0JSeFUxdVVxRkVHck5KeFJQblpyNi90cyt4d3NoQXA2bHJKbWQ2dkN2cjZxcVd2TWh4bk51ZC91cXFuck83VlhIVStiZGxuZGYzSFhkYmZ0dlN5bWxvaWlxMCtuMG5Fc0lJV3UyUGNjN25VNVZDUEc3eldZNzd2OStpQWdvS0NnNENlQVZBSytrcHFiMjEyZzBZK0hLbjVzQ29KTVFRdTk5VStFM0l6S2dQU25sTWlHRUZVRytkUEg3QWtXcXF1cStBZkwrZ3NYN1N4dWYrbDUxNEhXOGU4RzhjS25lMXlidjg5Yk1CUEp1UDZCZlh0ZWlnUGZrL2RyN3pqRFVlL1R1Zy85N2RKODd5Tyt0MXYzdTErN3JmSWp6QTY3clk4QjdkKzkzWDF2OTIvVzZ0dnE4UC8rNjdyYXJyZkpDQ2ZGazZMK081bS9NbURINDZxdXZvTkZvTUhmdVhQenBUNmZTVFcvZnZoM0hqaDFEWEZ3Y2Z2cnBKNS9qM0xudzNKNTk5bGxzMnJUcHRQcncrKytCaXlsUG56Nzl0R1lBWFhqaGhaNEZ1ZzRjT0lCWFhubkZzeS9ZRGJIM0xMWmZmdmtGdDkxMlc5Qmd4UHo1OCt2VmovZmVldzlwYVdtNCt1cXJnKzYvK09LTGEzMU0xdHVSSTBjQ0FzTkpTVWxvMDZaTldNZDdwNUJvc29SQWxRM3I4bmVaSCs3VHAwKzZScVBKRUVLa0FPZ0IxMWhncU9kWXNBYUE5MG83ZFgxQjcxTVdxcTdYdU9GZEh2SUxlcjhvWGFqMjRYMjlEL1laK0hSNHRlTVpNL3pQNnpmQndYMzlEbFkzNE5oYTJnMzZlL0VlazROTnFnalNqNkRuRGpLK2hhd2JyTXkvYm0zdjA2dHV3RmdUN0ZpdmNjMVR4M3RzcitVOUJwemJ2OTI2NnJpM3Zmc2doSkNWZHZVUEVHS09xcXF3V0JwNzVySEd3MncyKzJ5bnBxWUNBSXFLaW54UzN5UW5Kd053cFJyNDRvc3Y2bjJlcmwyNzR0MTMzejJEbmthR3hXcUYwK21Fa0ZEaFVJTW5RQ2Vpa0JpSXBkT1NuNTlmQVdCaGFtcHFOQURvZERvSkFJY1BINVlBb05WcWZYN3E5WG9KQU5IUjBWS2owU0FyS3d2dyswRHE5OVA3Z3drUm5RZnk4dkorVEV4TXpHM1hybDJzM1c2UFV4UWxTYVBSM0FiZ1ppRkVXOEQzNWp2WWpiamRibi9NWXJINFJEL2MxeDl2ZnRjaXdQZWFFK3o2NDE4V2NETkdqVTlTY21wL2FNL2VETFBHUUsvWEIzdEUxc00vbjE1MGREUm16SmlCNnVwcXRHdlh6cFBuRlhEOUgxcS9majA2ZCs0Y01KUFVQeDlyZVhsNVFMRHdUQnc3ZGl6c1FLVTN2YjUraTgwVUZCVGdYLy82RndCWFRyczJiZHJnOE9IRDlUNXZNRTgrK1NSU1VsTFFxVk9uZ0gzMzNudHYyTzJzV0xFQzgrYk44eW03Kys2N2NkMTExNTF4SDV1aWJkdTJaU1VtSnViSHhNUzAwT3YxOFVLSUM3UmE3VjhBakJGQ2RBRHFIZ3RVVlYzeTIyKy8vZUQrSE9vdlZIbXc4UUp3alJtQUs5MlYxN2dCaEI0RHdobEhRdTNqdUVKblRXTFhIdDIwZXIxVFZWVllyRTFyc2I5T25Ucmhzc3N1Qzdvdkx5L1BaOFpxWW1JaS92Q0hQNFJzcTZpb0NFZVBubG8vdDMzNzlyam9vb3NDNmwxNDRZVUFYR2x1dkxuVDF2ejQ0NDgrNWU0QXJjMW1PNjNGRkp2cUFvd1dpd1ZPcHhNUVVoV0tERnhaa29ocXhVQXNuUWsxTHkrdk10S2RJR29JcWFtcEtZcWlSSmVYbHhlVWxKVHdtOTV6UTVhVWxGVFgvTDdMQUJRQitLWlRwMDRQZGVqUVlhU1U4aTRoUkI4aFJKeVVNa3FJd0JRR0JvUEJzbjM3ZGs3NW9HWnIzcng1R0R4NGNNajlJMGVPREFpWWVnZFZMNy84Y3AvSEtsZXZYdTI1OFhTTGlvckM1WmRmZnBaNkhGbTV1Ym1lWExueDhmSDQ4NS8vakhmZWVhZGViV2kxV2hnTUJ1ajFlcC9adlJVVkZWaTFhaFV5TXpQUGFwOEpxQmtIcWdHVXd6VVdiQVF3eldnMGpnQndqeERpVWdEeG9YS0tLNHBpNWRoTkJFQ3JyeEtBUTVVcUxOYW05ZkZvK1BEaEdENThlTkI5VjExMWxVOGdkdHk0Y1JnOWVuVEl0djc1ejM5aS9mcjFudTBoUTRiZ2tVY2VDVm5mTzRjNEFHUm1adUtwcDU3eWFRTnc1UkUvSDFrc1ZqaWRLcVFVVG1qc3ZOWVMxUk1Ec1VUVWFIWHYzcjJ0WHErL1NLdlZ0Z1BRRGtBbktXVVhJVVJYS2FXaXF1b3pHbzFtWkxqdFNTbFhtYzNtNzhPcHE5Rm9WZ2doK2lZa0pCaExTa3B5Nmo2Q0drcHBhV2xWYVducEJ3QSs2TldyVjdKZXJ4OEkxMkl1L2FTVVJ1SEtKMGgwWGlncks4TXZ2L3dTY3IvRFVmdFR6ZjM3OThkNzc3M24yZDYxYTVmUGdpUUFNR0RBZ0NhM3VuYTRicnJwSnBTV2xxSnQyN1pvM2JvMTR1TGlFQjhmajlqWVdMUm8wUUl0V3JSQWRIUzA1NC9CWVBCWlZHemh3b1Y0NTUxMzBLRkRCMHlmUGgxRGhneng3QnMvZmp6Mjd0MWI3ejRGK3p0Nyt1bW5NWHYyN0hxM05YVG9VTXljT2JQZXh6VVJkclBadkFiQW1wNDllMTVvTUJpdUFKQUtvQitBUzRVUWNiVWZUblQra1pWV2k0eUxjcXFxaExXWnBDYW9xS2p3U1E4QXVCYk5PcHVXTEZtQzZkT25lMmJBVmxaV1l0cTBhVDUxZXZYcUZiREFvOXNsbDF3U05QMk8zVzdIdG0zYnptcGZJOEU5STFaQXFpZXFxeG1JSmFvbkJtS0pxTkdLaVltNUM4QTh2K0pLS1dVcGdGS05Sbk1WZ09Dcnd3UWhoQ2dHRUZZZ2xocW5IVHQyRkFJb1RFOVAxMVZWVlNVWURJWXVBRzRBTUU0STBUbkMzU05xY0tjVG5QTjIyV1dYb1YyN2RpZ3JLL09VK2E4U1BuVG8wSURqWnMyYUJhODhoYlhhdkhrem5udnVPWjl6K0Jzd1lFREE0L2plaW9xSzhQenp6MlBBZ0FHNDQ0NDdQT1cxcFdVSVIxSlNFaVpQbm94eDQ4WjV5djc2MTcvaXJydnV3cFZYbmxwN3RILy8vcGcvZjM1QTNyOFZLMVlnTGk0T3Q5eHlTOEJOdHNWaU9XdVBtZHJ0OXROYVdLZXBQdVphWC9uNStRY0FIQUR3Y2UvZXZkdHFOSnFMTkJyTk5WTEtDVUtJNUVqM2o2aXhFS0tpU2tpRG96bmxpTjIrZlh0QVdjZU9IYy9xT1dKalk3Rnc0VUxNblRzWHExYXRDbHFudHZReDA2ZFBoOUZvRENndkx5OFBPY3UzS1hIbmlJVVE2bkc5bnFrSmlPcUpnVmdpYXJTa2xPOEQyQTdYWStvRGhSQXZDU0Z1eWM3Ty9oSUEwdFBUZGNlUEgzOUJyOWQ3b2dnR2cyR1NFR0krZ0NzdEZvc24wNzVHbzlIcDlmb0svM05RMDVTVmxXVUhjTERtejZiazVPU240dUxpaGxUelczbWlXbW0xV293YU5RcExseTROdXI5MTY5YjQ0eC8vR0ZBZXpnelpRNGNPWWNHQ0JkaXdZVVBBUHYvZzcrYk5tN0Z5NVVxTUh6OCtvSTNYWG5zTmE5ZXVoYXFxMkwxN04wYU1HQkUwbDE4NCt2VHBnNnV1dWdxQUsrVUNBRGlkVHArQXBjMW1nNVRTcDh6OXlLdC8zajlGVWZEWHYvNzF0UHBDRGNLeGZmdjJ3d0FPQS9nSndKeTB0TFFCTnB1dC9sT1RpWnFoa3BJU1MxS1BoSm9jc2MwakVMdGx5eGFmYlVWUjBMVnIxN04rSHExV2k4Y2Vld3lkTzNmR3dvVUxBL2FmN2VCdlUrRWFMNjFRVlJWU1NnY0tDNXZIUHl5aWMrak1waFVRRVRVZ3M5bGNhamFiLzIwMm0zOEdjTVIvdjlQcHZENHVMczRNdUJhUXk4L1ByeEJDMkFCQVNsbnRMb3VPamxaMU9sMnVsUExoYy93VzZCd3BMQ3kwWm1kbmY1V2ZuMitMZEYrSUdwSmVyMGRVVkZUSVArRzQrZWFiZlI2MzkzYmJiYmZWT3kzQm9VT0hNSHYyYkl3Y09USm9FUGFhYTY3Qlo1OTlodDY5ZS91VXYvVFNTNTdacG9jT0hjS3p6ejZMa1NOSFl2WHExWjVadWphYkRUTm56b1R2NHZQaDY5R2pCeVpNbUlBSkV5Wmc3Tml4QU9DVFZ4QTR0Y0FUTlFzeUp5ZG5VMzUrL3FGSWQ0U29rWkJTeWhJQU9IYjhPR3kycHYweHlXS3hZTTJhTlQ1bEYxOThjWU9tMHhrNGNHRFE4WFg2OU9tZXhTRFBKdzZIMDdQWXBwVFlGK0h1RURWSm5CRkxSRTJXb2lnRkFMcEdSVVZOQlBCaXFIcE9wM09pb2lpZDRWcjBnNGlveVRxZHhicjh0V3ZYRHYzNzk4Zi8vdmMvbi9Lb3FLaGFGenZ4bDV1YmkwOCsrUVRyMTY4UG11ZFVVUlRjZDk5OW1EQmhBb1FRbURGakJzYU9IZXVwSzZYRWpCa3pzR0hEQm16YXRDbGtmbHV6Mll3Tkd6YmcybXV2RGJ0dnRmRmZoRVduMDlYcmVJZkRnYTFidDJMQWdBRSs1Uk1uVGd4b094aW4wNGtQUHZpZzFseS8zbHEyYkltTWpBeTBidDI2enJxSmlZbGh0VWxFNXc4Qm1RV0lHMzc5dFJSVlZkWFE2L1dSN3RKcFc3SmtDWTRmUCs1VFZ0dVllS1lPSGp5SUtWT21CRTM3NG5RNjhkSkxMeUV2TCsrMHZ5eHNpcXcySzBwS0R3SUFoSkEvUmJnN1JFMFNBN0ZFMUpocEFMaFhRMWFFRUZCVlZVSE50U3M3TzN1WDBXajhSZ2d4QmNCQ0FBRUpEQk1URTZPRkVOT2xsTHZOWnZPYjU3THpSRVJuMjVrdTFnVzRBcWhidDI0TktGZFZGUWNPSEVDZlBuMXFQZi9YWDMrTnp6NzdESVdGaGJXZTU4NDc3OFJkZDkzbDJlN2F0U3NlZnZoaHpKa3p4K2VjR3pkdURIcThUcWZETmRkY2cxdHZ2UldwcWFsMXZhMndIVDE2MUdjN09qcTZYc2RYVkZUZ2dRY2VRSEp5TWpJeU1uRFRUVGNCUUZpQjRxS2lJc3lZTVNQc0lDd0FuRHg1RXUrOTl4NG1UWnFFTVdQR1FLdmx4M2NpQ3A5REZiazZEZkRyd1lPb3FxNUdxMWJ4a2U3U2FWbXhZZ1dXTDE4ZVVONVFPVmVMaTR1Um1abUpRNGQ4SjloSFJVWDVCR1p6YzNNRDB1Y3NYYm8wNkpkbi9rOWtORVUycXcybE5ZRllDV1JGdUR0RVRSSS95UkZSbzJVeW1Rb0FYT3hkcGlqS09wUEpCQUNRVW80RzhDcUFqMDBtMHkzWjJka3IvTnRvMzc3OTN3QjBBdkFYQUhWSEtQd0lJWmFZVEthVGRkU1prcFdWdGF1K2JSTVIxZGVaTHRhMWE5Y3VUSmt5SmVqanFUYWJEVk9uVHNXeVpjdVFsSlRrczIvTm1qVll2WG8xY25KeXdqNVhzRWM1YjdubEZ1emZ2ei9vemJUYlJSZGRoSnR2dmhrMzNuaGp5QldwejRUL1FpL3QyN2V2MS9IdTFib0xDd3Z4NmFlZmVnS3h0VGwwNkJEZWZQTk5yRjY5T2lCWTNxbFRKNVNXbHZxVURSbzBDSnMzYi9Zc2tGWlJVWUVYWG5nQkgzNzRJVzYvL1hhTUhEa1NNVEV4OWVvM0VaMmZORmFaSTZNaFMwc1BpYXFxcHJtdTBwdHZ2b2tsUzVZRWxBOFpNZ1RKeVdkL2ZiNGZmdmdCanozMm1PZDY3elpxMUNpTUdqVUs5OTEzSDA2ZVBJblkyRmdzV2JJRTc3Ly9Qc3htejlJVVFiL3NiQzZzTml0S0R4NkNsRkphTFFvRHNVU25nVGxpaWFqUmtsSXVrMUxPci9tem82WnNwYnZNNFhBVW1NM216d0FjQWpEVi8vanUzYnUzbFZMK1UwcTVPVHM3KzlQVDZZTVFZaUNBNGJYOWtWS2UvVWdCRWRGWmxwT1RnOG1USjlmNitQenZ2LytPaVJNbkJzeDJMU3NycTFjUU5waWpSNC9pdSsrK2c1U3kxcnlzRm9zRmRydTl3V1lPNWVibStteDM3dHk1WHNlZlBIbnF1N2syYmRyVVdqYy9QOStUUDNmbHlwVUJRZGo3Nzc4ZjQ4YU5Demh1K1BEaG1EOS9ma0RldzlMU1Vqei8vUE1ZTVdJRTVzK2ZqOXpjM1BQcWtWZ2lxci85Ky9QMlM0aWp4NDRmeDhGRGh5UGRuWG81Y3VRSXBreVpFalFJMjdKbFN6ejg4TmxmL3VIamp6L0dsQ2xUQW9Ld2ZmcjB3YlJwMDlDalJ3KzgvUExMYU5ldUhSWXVYSWhMTHJua3JQZWhNU3M5ZUJnblRwNkVBTW9QRmVjVVI3by9SRTBSWjhRU1VhTmxOcHZudWw4YmpjYS9BSUFRWWxsMmR2YVgzdlZVVlgxRENIRkZ6NTQ5WTczTHRWcHRqQkRpZjZxcVBuTzZmWkJTRHJSYXJkdHFxNU9mbjk4MHB4Y1FVWk9qMSt1aEtLRy9SdytXeHc1d3pXaDk1cGxuWUxmYjZ6ekgwYU5IY2RkZGQySDI3Tm1lM0hzWkdSbFlzV0lGZnZ2dHQ0RDZmZnIwUVVaR0J2N3hqMy80bEplVWxPQ2pqejdDdG0zYmtKZVg1NU83TmlrcENaZGZmamxXckFoNGtBR0hEeC9Ha2lWTHNHVEpFcVNscFdIUW9FSG8zNzgvVWxKU2FuM3Z3Unc2ZEFoZmZQRUZEaDQ4aU1URVJIVHAwZ1VGQlFXZS9YcTlIdDI2ZGF0WG05NDM1MjNidGczWXYzZnZYdnp3d3c5WXUzWXQ5dTBMdm82SlRxZkRvNDgraXB0dXVpbm83d0J3NVQxODlkVlhNVzNhdElEZmUwVkZCWll2WDQ3bHk1Y2pJU0VCVjE1NUpWSlRVOUc3ZDI4a0pTVnhBVElpOHFZQ3FobFFydGxac0J1RHJ4aFE5eEdOd0tGRGh6QjI3TmlnWHg3cWREck1tVE1ISFR0MlBPdm5IVFpzR041KysyMmZsQVJkdW5UQmdnVUxQRitPOWV6WkU2dFhyMjdRUmNJYXE5eHQ3cWRLWkc2dEZZa29KQVppaWFqUlMwdExHeWlFU0FxMVB5Y241MG5VcEIxd3B5MEFnTzNidC84QzRJWXpPYmVVc2pvL1A3K2k3cHBFUkEydnJzVzZyci8rZXArYng4cktTanp4eEJOWXQyNWQwUHFUSjA5R2VYazVWcTVjNlZOZVdWbUpxVk9uSWlNakEvZmZmeitpb3FJd2Z2eDRMRml3d0ZPbmI5Kyt1T2VlZXpCdzRNQ2dlVjdYcmwyTHRXdlhCajF2aHc0ZE1IMzZkSFR2M2gxejU4NE5PZnMxSnljSE9UazVXTHg0TWFLam96Rmt5QkRNbWpVTGUvZnVSVjVlbmsvZFpjdVdvYnE2MnFkczQ4YU5ucjVsWm1aaTgrYk5QdnZUMDlPaDFXckR5cTNyNWgySWJkZXVIUURYTE5uNTgrZGp5NVl0S0NzcnEvWDRidDI2WWRhc1dXRTlUcHVhbW9xUFB2b0l6ejc3TE5hdlh4KzBUbmw1T1Q3OTlGTjgrcW5yd1k5WnMyWmh4SWdSNGI0ZElqb1BDR0FyZ0dzMmJma0pFeWZjMFNTK3JPbllzU05tejU2TlJ4OTkxT2RKaEJZdFdtRE9uRGtCQ3lhZUxhMWF0Y0xjdVhOeDk5MTN3K2wwb2tlUEhsaThlSEZBcXB6YWdyQkxsaXdKbXR2ODZOR2pHRGx5NUZudjg3a2lwY1FQLzNXTm82cUF1WTdxUkJRQ0E3RkUxT2dKSVNhN1gwc3BMelVhalZlYXplWkhUU2JUUEFBK1NmS2tsSDJFRUJCQ1BHd3ltUUx1aHUxMit3dmJ0bTNiZXc2NlRVUjBUaDA1Y2lRZ0NQaldXMitGckgvampUZGkwcVJKY0RnYzJMdDNyMDkrTzhCMXcvWGVlKytoVTZkT0dETm1ERWFOR29XMzMzNGIvZnIxdzdoeDQ5Q3JWeThBcmdXb1pzMmFWYSsrdW05b2I3cnBKcGhNSmp6NzdMUFl0R2xUcmNkVVYxZDc4ckgrNXovL3dldXZ2KzZ6ZjlldTJsTjFsNVdWQlFTRzY3dklpNnFxS0M4djkyeDM2TkFCZ09zUjJZTUhEOVlhaE5WcXRSZzNiaHp1dmZkZTZIUzZzTS9acWxVcnpKa3pCME9IRHNWenp6MFhkRmF5ZDMrR0RSc1dkdHRFZEg2UWtHc0ZNRzNMVHovckRoOHBROGNPOWN1TkhTa0RCdzdFdSsrK2l3Y2ZmQkFIRGh4QVNrb0tubm5tbVlBODVtZGJuejU5Y08rOTkyTFBuajJZTVdORzBKem50VEVZREVIemVEZlZITDF1aHc4ZndhWXRQd0tBWFVMZEVPbitFRFZWRE1RU1VhT1dtcHJhSHNBWUtXV2hFQ0paQ0hFekFKUFJhQ3dDTUFtQXo5S3ZYdC93M3hxc1BVVlJQZ1RBUUN3Uk5Ya3Z2dmdpOXU3ZGk5allXR2kxV3Z6ODg4K2V4WjNxTW16WU1EeisrT01BWEFIQzU1NTdEdVBHalF0WUhUbzlQUjJqUjQ4RzRKcUZ0RzdkdW9BYlVvMUdnMlBIanRXcjd5MWF0UEM4VGt4TXhLSkZpL0R0dDkvaXRkZGV3NTQ5ZTRJZWM4Y2RkNkJmdjM2ZWZ0V1hlOGFvVzBKQ0F2NzBwei9WZWt4c3JFL0dHN3p4eGhzK2kzMGxKaVo2WGsrWk1pVm92bGZBOWZ0KzRJRUhmT3JYMTdCaHd6QjQ4R0I4OHNrbmVPZWRkM0QwNk5HQU9tUEhqb1ZXeTQvM1JPVEw2cWd1ak5LMTJHT3oyWHArdWY1ci9IWDg3Wkh1VXRnNmQrNk1kOTU1Qjk5OTl4MXV1T0VHYURTYWVyY3haODRjekprenAxN0hUSmd3SWV5WncxT25Uc1hreVo1NUkwaElTQWhhTHlFaEFWbFpUWGQ5cTYrLyt4NTJod09Rc3NCdWRlNk9kSCtJbWlwK1VpT2lSazFSbEg4QTBBc2gzZ0l3RzhBc0tlV3pBQlk0bmM3K2RydDl2M2Q5ZzhFd1NRZ3hIOENWRm9zbDRKRVo1bk1sb3VZaUppYW16bG1rOTk1N0wxNTk5Vldmc3VIRGgrUHBwNS8ydVpsdDNibzFGaTFhaE16TVRCdzVjZ1NBYTBiUEUwODg0Wk9YTmRpc29LU2tKSXdlUFJvZmZ2aGgwRDRvaW9JdVhib2dKU1VGS1NrcFNFNU9SdmZ1M1FQcURSMDZGRU9IRHNVUFAveUF0OTkrMjJkeHNLNWR1K0wrKysvM2JQZnExUXRSVVZFaGMrTEd4OGVqZmZ2MjZOQ2hBOXEzYjQ4OWUvWmcyemJmZE44UFB2aGduVE5UTDdqZ0FwL3ROV3ZXZUY0TElaQ1NrdUxaN3RHakIvNzR4ei9pbTIrKzhld2ZOR2dRSms2YzZKazlmS2Fpb3FJd2J0dzQzSExMTFZpNWNpVldyVnJseVVPcjFXcHg0NDAzbnBYekVGSHpjc2poT0pta0ZWc2xaSTgxNjc0VTQyOGZjMW9CelVpSmk0czc1NC8wMXlkOVE2dFdyUUpTRnpRM1RxY1RYMzM5TGFTVUVnSS9xVlc2OHJxUElxSmdHSWdsb2tZck5UVzFpNklvOXdGWUxhWGNXL09CcUZwVjFRYzBHczFYR28zbWx0emMzS2U4anpHWlREYUF1VjJKcVBrekdvMjE3aDgyYkJnbVRweUlvcUlpYk5qZ2VvSnc5T2pSbUQ1OWV0QkZyN3AyN1lxMzNub0xtWm1aS0M0dXhvUUpFOEtld1RsNThtUjg4Y1VYT0hIaUJEUWFEZnIyN1l0Ky9mb2hMUzBOdlh2M1JuUjBkTmp2YS9EZ3dSZzhlREQyNzkrUHp6Ly9IRjk5OVJXZWV1b3BuNkNwVnF0RlJrWUdUcDQ4NlFtMnVuKzJiOTgrSUhkZlZWVVY3ci8vZms4d2R1alFvYmorK3V2cjdNdUlFU1B3OHNzdkIrU2VCWUNiYjc0NVlNYnNmZmZkaDYxYnQrS0dHMjdBbURGanptZ0diRzJpb3FLUWtaR0JqSXdNN055NUU1OS8vamxzTmx1ekR3UVEwV2txTHJZZ0pmVkhDT1hXQTcrVVJPL2RWNHh1eVJkSHVsZlVoQlR0M1lmaS9RY2dBSnVVK1BIdzRiektTUGVKcUtsaUlKYUlHaTJOUnZPeWxOSWdoSmdGd0xPc2RXNXU3bnFqMFRqRWJEWi9IOEh1RVJGRlZNK2VQWU9XdDJyVkN0ZGVleTMrOXJlL0FRQ21UWnRwblM2U0FBQUt4RWxFUVZTR3paczNZOUtrU2NqSXlLaTF6WTRkTytMTk45L0U3Tm16TVg3OCtMRDdFaGNYaCtuVHA2T3FxZ3JYWG5zdFdyWnNHZjRiQ2VHaWl5NUNabVltTWpNemcrNzNuaUZibDVpWUdDeGF0QWdUSmt4QWZIdzhubjc2YVovOVdxMFdYMzMxbFdkYnI5Y0RjTTBVWHJwMEtWNTg4VVhzM0xrVEZvc0ZIVHQyeFBEaHd6RnAwcVNBODNUcDBnVWJObXc0cCtrQmV2VG9nUjQ5ZXB5ejh4RlIwK1NFdWxVclJIbGxaV1hudk8zNURNUlN2ZVJ0ejhmdng0NEJFQ2VsUS8wNTB2MGhhc29ZaUNXaVJrc0lvVWdwMzgzT3pzNHlHbzNkdlBjeENFdEV6WjFXcThYeTVjdDl5cndmbFkrTmpjV0tGU3NncFlST3A0UEJZRURMbGkwRFpta21KQ1JnNWNxVklYUFcrWXVQajhlOGVmUHEzZDhSSTBiVSs1aHpxV1hMbG5qNTVaY1JGeGNYTk1WQ3FOOVByMTY5c0d6Wk1nQ3V4YnFDelNiMlZ0OGc3Smd4WXpCbXpKaDZIVU5FVkYrL0ZHelBUZXJldDlScXMzWGUvT05QK05Pd29UNzV1b2xDc1ZpdDJQTFR6NmlxcWdhZ0h0cGZtSmNiNlQ0Uk5XVU14QkpSbzZXcTZoeUx4Ykt0N3BwRVJNMlRkdzdTWUpLVGs4TnFKOXdnYkhQWHZ2MlpyUlJlVnhDV2lLZ1JzMHVvN3dsb0x2L3UrLzlpN0syRlNEZjJqWFNmcUFrb0xqNkFiNy9mQ0FDUUVtOEFDRzlsVUNJS2lvRllJbXEwY25KeS90TVE3YWFucCt1cXE2c050ZFVSUWlnMVA2Tjc5dXdaVzF0ZEFOQnF0VEl2ajdtU2lJaUlpS2h4cXZyTitYYUxCR1hhNzhlT1hmU3Y1Ujh5RUV0aGVmMnRmK0hZc2VPUVV1NnJQT3BZRnVuK0VEVjFETVFTMFhsSFNqazVLaXBxVVRoMWhSQ2JnajNDR3FUTlNnQjFCbXlKaUlpSWlDS2hyQ3kvSXJwMTZoT0tJdDVjdSs1THpiMzNURUNQbEVzaTNTMXF4UEozN2NhcU5aOURTamdCZFc1WkdSZERKanBURE1RUzBmbG9QNEN2NnF4VkQwS0l3Q1cxaVlpSWlJZ2FFYlhLK2JrbVZtUUQ0cks1enkvQWE0dGZoTUZRNjROaWRKNnlXQ3hZdU9SVjE0YVFQenVjeXJySTlvaW9lV0FnbG9qT085bloyV3NCckkxMFA0aUlpSWlJenFXU2toM0hrbExTUGhHUXFlYmNiWWF0V2RrWU5IQkFwTHRGamRCUFAyZmo1K3djQUxBTFZhNHMyWjEzTU5KOUltb09HSWdsb2liQmJEWi9DT0REdXVwbFoyY3ZCckM0NFh0RVJFUkVSTlRrcUhZaFA5TUJkMVZVVktRcy8yZ2xldmZxaVZieDhaSHVGelVpbFpXVldQSEpLaHo5L1hjQU9HaDNPRmNCVUNQY0xhSm1nVXUvRWhFUkVSRVJFWjBuZnQyVnUxdUZuQ01sbk4vK1p5Tldmc1lIeGNqWHFqWHI4UFYzMzBOS09KMU81NnlTb2gyRmtlNFRVWFBCUUN3UkVSRVJFUkhSZWVUQXJyemxnUHlYeldiSHdpVkw4ZVBQV1pIdUVqVVM1cHc4UExkZ0VleDJPNlNVeXcvczN2WjJwUHRFMUp3d0VFdEVSRVJFUkVSMGZyRlhXdXlQQWlnOGNmS2tuUHJ3bzloWHZCOVN5a2ozaXlKRVNvbDl4ZnZ4OEtOUDRNU0prMUpLV1NCVjlVa0E5a2ozamFnNVlTQ1dpSWlJaUlpSTZEeFRWcHgveEttcS94UkErZUVqWlpnMTkzbjhXc3IxbU01WFpXWGxlUHFaZWRpMy93QUFjVUtxK09lQlBkdUtJOTB2b3VhR2dWZ2lJaUlpSWlLaTg0OTZvTUN4UmtyNWpKUVNHLyszR1ZNZWZoUy9IenNXNlg3Uk9YYjA2Ty80MjkvL2dmOXUyZ0lwSlp6QytkVCszZHJQd1FXNmlNNDZCbUtKaUlpSWlJaUl6a3Y1dHVLQ3ZBVlNxazg2SE03cTdKeGNqSnN3R2ZzUC9BSlZaUXl1dVZOVkZmdjJIOEJkOXoySXJWblpjRGpWYXFkVHp2aGw1N1lYZ1N5bUpDQnFBQXpFRWhFUkVSRVJFWjNIaWgxVmN3RjFKaVJPN0N6WWpmc2Vtb2FQUDEwTnE5VVc2YTVSQTdIWmJGajUyUnJjLytEZnNXMzdEa2lnQ2tJKzVhZ29lejdTZlNOcXpyU1I3Z0FSRVJFUkVSRVJSVkJob2RYV3FkTkwrdGlFVWlqaWxWMEZ1Nk5uUGZzOC92M1YxM2pvZ2NubzI2YzNGSVh6dUpvRFZWVmh6dDJHbDE5N0F6LzluSVhLeWlwWEVGWWkwM2FpN0tQUzB0S3FTUGVScURsaklKYUlpSWlJaUlqb1BPY0t3SlcrazVqUzI2eUY5dDJLaXFwZUcvKzNTYlA1eDU4dzVLckJtREQrZGx6UzdXTEVSRWNqS2lvcTB0MmxlckJZcktpcXJzTHV3aUs4Ky80S2JQajJPemdjVGtncFZRamtPWnoyeVNXNzgzK0tkRCtKemdjTXhCSVJFUkVSRVJFUkFLQ2tZSHRlNStUZW96UmF6VDBTNGlhN3c5Rnp3emZmNFp2dnZrZEt0MlNrWE5JTlhaSXVRcWVPSGRDaVJRdkV4RVJEcjlkSHV0dmt4V2EzbzZxcUNoVVZsVGg4NUFqMjdpdkd6b0xkMkZPNEYwNm5Fd0FncFN5UVFxeVJEdWVySlh2eTkwYTR5MFRuRFFaaWlZaUlpSWlJaU1qamw4THRSVWhPZnJJem9wWXBXczBJQVV4UVZkVzBzMkEzZGhic2hoQkFkSFEwdEZvdHRCb3QweFkwTXFwVTRYQTQ0TEE3VUcyeFFFcnAyU2NsY3FYQTYwNmJXRitpVkJ4QVlhRTFnbDBsT3U4d0VFdEVSRVJFUkVSRXZnb0xyYjhBUlFBV0ExaWMyTFY3SDYxZVB4WkN1UUpTZHFtcXF0SkRDbzBVVWdFRUk3R05pbFNGRkNxRWRBS3dxU3IySzBKdWhPcjhxSGozanR4STk0N29mTVpBTEJFUkVSRVJFUkhWcW1UdnJtMEF0Z0ZBUWtKS3k2ZzRwYU5XSTFwSWpSSWpvR1Z1Z2taRXdtbXpPOVVxb1lxS0ttRTljclN3OEVTayswUkVMZ3pFRWhFUkVSRVJFVkhZeXNzTFRxSWNKeVBkRHlLaXBvYVBEeEFSRVJFUkVSRVJFUkUxTUFaaWlZaUlpSWlJaUlpSWlCb1lBN0ZFUkVSRVJFUkVSRVJFRFl5QldDSWlJaUlpSWlJaUlxSUd4a0FzRVJFUkVSRVJFUkVSVVFOaklKYUlpSWlJaUlpSWlJaW9nVEVRUzBSRVJFUkVSRVJFUk5UQUdJZ2xJaUlpSWlJaUlpSWlhbUFNeEJJUkVSRVJFUkVSRVJFMU1BWmlpWWlJaUlpSWlJaUlpQm9ZQTdGRVJFUkVSRVJFUkVSRURZeUJXQ0lpSWlJaUlpSWlJcUlHeGtBc0VSRVJFUkVSRVJFUlVRTmpJSmFJaUlpSWlJaUlpSWlvZ1RFUVMwUkVSRVJFUkVSRVJOVEFHSWdsSWlJaUlpSWlJaUlpYW1BTXhCSVJFUkVSRVJFUkVSRTFNQVppaVlpSWlJaUlpSWlJaUJvWUE3RkVSRVJFUkVSRVJFUkVEWXlCV0NJaUlpSWlJaUlpSXFJR3hrQXNFUkVSRVJFUkVSRVJVUU5qSUphSWlJaUlpSWlJaUlpb2dURVFTMFJFUkVSRVJFUkVSTlRBR0lnbElpSWlJaUlpSWlJaWFtQU14QklSRVJFUkVSRVJFUkUxTUcya08wQkVSRVRVa0J3T0ovSzI1MGU2RzBUa1oyZkJIdGpzdGtoM2c0aUlpT2ljWVNDV2lJaUltclhxNm1xOHV1d3RhTFdhU0hlRmlMdzRIVTVVV3l5UjdnWVJFUkhST2NOQUxCRVJFVFZMRnEzdFVMUXdGRWtncXFxNkt0TGRJYUpRSlBZNmJOWmZJOTBOSWlJaW9vWW1JdDBCSWlJaW9nYWlkRWxKN1NhRjhvZElkNFNJUXBOT3grSDllN1lYQUZBajNSY2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xSXo5UDhCeGk1ZXNGcHEyRHNBQUFBQVNVVk9SSzVDWUlJPSIsCgkiVGhlbWUiIDogIiIsCgkiVHlwZSIgOiAiZmxvdyIsCgkiVmVyc2lvbiIgOiAiMzIiCn0K"/>
    </extobj>
  </extobjs>
</s:customData>
</file>

<file path=customXml/itemProps113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2117</Words>
  <Application>WPS 演示</Application>
  <PresentationFormat/>
  <Paragraphs>293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8" baseType="lpstr">
      <vt:lpstr>Arial</vt:lpstr>
      <vt:lpstr>宋体</vt:lpstr>
      <vt:lpstr>Wingdings</vt:lpstr>
      <vt:lpstr>Roboto</vt:lpstr>
      <vt:lpstr>思源黑体 Normal</vt:lpstr>
      <vt:lpstr>黑体</vt:lpstr>
      <vt:lpstr>微软雅黑</vt:lpstr>
      <vt:lpstr>汉仪雅酷黑 65W</vt:lpstr>
      <vt:lpstr>Arial Unicode MS</vt:lpstr>
      <vt:lpstr>WPS灵秀黑</vt:lpstr>
      <vt:lpstr>Microsoft JhengHei UI Light</vt:lpstr>
      <vt:lpstr>Impact</vt:lpstr>
      <vt:lpstr>Arial Rounded MT Bold</vt:lpstr>
      <vt:lpstr>华文隶书</vt:lpstr>
      <vt:lpstr>思源黑体 Normal</vt:lpstr>
      <vt:lpstr>基本版式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WPS_1681574414</cp:lastModifiedBy>
  <cp:revision>8</cp:revision>
  <dcterms:created xsi:type="dcterms:W3CDTF">2025-03-23T12:15:00Z</dcterms:created>
  <dcterms:modified xsi:type="dcterms:W3CDTF">2025-03-24T15:08:09Z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2F5D29143B4B471690E042E297F50631_12</vt:lpwstr>
  </property>
  <property fmtid="{D5CDD505-2E9C-101B-9397-08002B2CF9AE}" pid="3" name="KSOProductBuildVer">
    <vt:lpwstr>2052-11.1.0.12165</vt:lpwstr>
  </property>
  <property fmtid="{D5CDD505-2E9C-101B-9397-08002B2CF9AE}" pid="4" name="KSOTemplateUUID">
    <vt:lpwstr>v1.0_mb_kp/O5NtNLx/zH++g4ZWHnA==</vt:lpwstr>
  </property>
</Properties>
</file>